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73" r:id="rId3"/>
    <p:sldMasterId id="2147483697" r:id="rId4"/>
    <p:sldMasterId id="2147483917" r:id="rId5"/>
    <p:sldMasterId id="2147483930" r:id="rId6"/>
    <p:sldMasterId id="2147483947" r:id="rId7"/>
    <p:sldMasterId id="2147483959" r:id="rId8"/>
  </p:sldMasterIdLst>
  <p:notesMasterIdLst>
    <p:notesMasterId r:id="rId69"/>
  </p:notesMasterIdLst>
  <p:handoutMasterIdLst>
    <p:handoutMasterId r:id="rId70"/>
  </p:handoutMasterIdLst>
  <p:sldIdLst>
    <p:sldId id="345" r:id="rId9"/>
    <p:sldId id="487" r:id="rId10"/>
    <p:sldId id="607" r:id="rId11"/>
    <p:sldId id="608" r:id="rId12"/>
    <p:sldId id="609" r:id="rId13"/>
    <p:sldId id="610" r:id="rId14"/>
    <p:sldId id="611" r:id="rId15"/>
    <p:sldId id="612" r:id="rId16"/>
    <p:sldId id="613" r:id="rId17"/>
    <p:sldId id="614" r:id="rId18"/>
    <p:sldId id="615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627" r:id="rId31"/>
    <p:sldId id="628" r:id="rId32"/>
    <p:sldId id="629" r:id="rId33"/>
    <p:sldId id="630" r:id="rId34"/>
    <p:sldId id="631" r:id="rId35"/>
    <p:sldId id="632" r:id="rId36"/>
    <p:sldId id="633" r:id="rId37"/>
    <p:sldId id="634" r:id="rId38"/>
    <p:sldId id="635" r:id="rId39"/>
    <p:sldId id="636" r:id="rId40"/>
    <p:sldId id="637" r:id="rId41"/>
    <p:sldId id="638" r:id="rId42"/>
    <p:sldId id="639" r:id="rId43"/>
    <p:sldId id="640" r:id="rId44"/>
    <p:sldId id="641" r:id="rId45"/>
    <p:sldId id="642" r:id="rId46"/>
    <p:sldId id="643" r:id="rId47"/>
    <p:sldId id="644" r:id="rId48"/>
    <p:sldId id="588" r:id="rId49"/>
    <p:sldId id="589" r:id="rId50"/>
    <p:sldId id="590" r:id="rId51"/>
    <p:sldId id="591" r:id="rId52"/>
    <p:sldId id="592" r:id="rId53"/>
    <p:sldId id="593" r:id="rId54"/>
    <p:sldId id="594" r:id="rId55"/>
    <p:sldId id="595" r:id="rId56"/>
    <p:sldId id="596" r:id="rId57"/>
    <p:sldId id="597" r:id="rId58"/>
    <p:sldId id="598" r:id="rId59"/>
    <p:sldId id="599" r:id="rId60"/>
    <p:sldId id="600" r:id="rId61"/>
    <p:sldId id="601" r:id="rId62"/>
    <p:sldId id="602" r:id="rId63"/>
    <p:sldId id="603" r:id="rId64"/>
    <p:sldId id="604" r:id="rId65"/>
    <p:sldId id="605" r:id="rId66"/>
    <p:sldId id="606" r:id="rId67"/>
    <p:sldId id="435" r:id="rId6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487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43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85385" autoAdjust="0"/>
  </p:normalViewPr>
  <p:slideViewPr>
    <p:cSldViewPr>
      <p:cViewPr varScale="1">
        <p:scale>
          <a:sx n="62" d="100"/>
          <a:sy n="62" d="100"/>
        </p:scale>
        <p:origin x="-1362" y="-90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77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93B12-85CF-427A-B986-F990B70FEE6A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FCE37-5AC1-4037-9D66-F602B5034585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15CC4B-F3F4-4A83-81CB-3DFD6D20827B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4B2F86-4421-4076-B9FA-452B7F914734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7F51E-1BCC-4C92-8B95-C3A97FA0912C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82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EEA0ED-EA0F-4837-9E5E-F173ABADCFB7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811DF-3E60-4D5E-A2DD-A4E3776D8190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020B7-1BD1-4631-8520-4ADEFFD38A6B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DEE2D-11C9-435B-8109-0FA5DCDE9E7F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72B436-D697-4FA9-9546-4DBFE02CEA98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82382-7BED-403F-BFE4-79E91909C13C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41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1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56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07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14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64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15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11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78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41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14/11/2024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CS 477/677 - Lecture 8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60F1D3C-0792-42A7-B8A3-39B7DC16029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AutoShape 7"/>
          <p:cNvSpPr>
            <a:spLocks noChangeArrowheads="1"/>
          </p:cNvSpPr>
          <p:nvPr userDrawn="1"/>
        </p:nvSpPr>
        <p:spPr bwMode="auto">
          <a:xfrm>
            <a:off x="327025" y="3671888"/>
            <a:ext cx="8237538" cy="176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50000">
                <a:schemeClr val="tx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1213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9731F-6719-4B49-BC49-E5258BEC4E2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196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2C6DD9-4A9F-4865-A7C0-823DB63068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1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1214438"/>
            <a:ext cx="4038600" cy="5076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1214438"/>
            <a:ext cx="4038600" cy="5076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8A8C48-0BA4-4CB5-808E-3D181240E5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117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A3290B-3E92-4DF0-B51B-10FE9F151CF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178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CD9499-B97E-46F4-A209-A82A3BDD3A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90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C4F3C7-5B77-4CA7-8A10-A052176DC9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309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C3E4C3-2209-4E48-87F8-8DB1D9C808A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725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6D02A-EC17-4565-9677-A9F9E9501C5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427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139982-9646-44D5-924D-75D252517D1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449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100013"/>
            <a:ext cx="2058988" cy="619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313" y="100013"/>
            <a:ext cx="6027737" cy="619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622093-3DDF-46C7-8780-64765C31D1C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7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838" y="1214438"/>
            <a:ext cx="4038600" cy="2462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50838" y="3829050"/>
            <a:ext cx="4038600" cy="2462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41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2A3C4C3F-3486-4392-83EA-1374F5A6C12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097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8B0D53CF-C427-4897-8929-FAA1CAC8FA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7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41838" y="1214438"/>
            <a:ext cx="4038600" cy="2462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41838" y="3829050"/>
            <a:ext cx="4038600" cy="2462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E8E26E1B-55B6-4F35-B786-167CBBB71B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4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0838" y="1214438"/>
            <a:ext cx="8229600" cy="50768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A899534D-5118-40E6-BF4D-9FFAF680CE7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82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838" y="1214438"/>
            <a:ext cx="4038600" cy="2462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41838" y="1214438"/>
            <a:ext cx="4038600" cy="2462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0838" y="3829050"/>
            <a:ext cx="4038600" cy="2462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1838" y="3829050"/>
            <a:ext cx="4038600" cy="2462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48F82FBC-28C1-4FD7-A642-2E4021E2FE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237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fld id="{2B925FBE-C40A-4D07-969E-5C83E9FF8EB3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fld id="{EBAEAD92-6AA8-403B-BD6B-2AB326C8CB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E17D6F-C47B-485E-AE1D-5F04C60370E4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C21695-6811-4196-A22B-B967D77917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516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fld id="{5A5FC87A-9854-49D8-AE52-77506E8ED150}" type="datetimeFigureOut">
              <a:rPr lang="en-US">
                <a:solidFill>
                  <a:srgbClr val="FFF39D"/>
                </a:solidFill>
              </a:rPr>
              <a:pPr/>
              <a:t>11/14/2024</a:t>
            </a:fld>
            <a:endParaRPr lang="en-US">
              <a:solidFill>
                <a:srgbClr val="FFF39D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39D"/>
              </a:solidFill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fld id="{114CED6E-AA21-4D42-9799-2BD4507D71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4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D9B2CF-55DB-4D67-8D74-0AE8692A644F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BCC2C-EDC9-4E75-A734-8DF632D2C1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976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6A4FA6-8B42-401A-915F-5DC7A2D81674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1CB13-5820-4B1F-BBF3-436FF0ECD4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3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1E240-A1B8-4E48-90EB-4CBB06312D05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AC093B-0090-4096-898C-A3CE2029B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090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47F07-5203-4185-8259-38F1477E7684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E2456-E3DA-4C19-9545-A5CB12EA28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4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549B1-17C9-4125-BCF6-E0666D922AE1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3251CD-3D98-441F-A613-5209879355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2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122199-9BAF-4823-890F-249071457FD9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98B17C-FA5A-4717-8636-621927928DA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86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A462AB-CE16-4EB5-A20E-BA3A6792C201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8237C-100A-4EC7-9239-A1FF75A961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805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58548A-7BB4-4F66-95B3-FD4B6FC248F1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2BED-21F8-4E9C-BA19-FD8BBDCF6F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74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10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40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829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627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058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1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891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808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841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525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1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cs typeface="+mn-cs"/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14/11/2024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1313" y="100013"/>
            <a:ext cx="8229600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1214438"/>
            <a:ext cx="8229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97625"/>
            <a:ext cx="2133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97625"/>
            <a:ext cx="2133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D43DF76-7A92-43ED-8E05-6784EFD35557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035" name="AutoShape 11"/>
          <p:cNvSpPr>
            <a:spLocks noChangeArrowheads="1"/>
          </p:cNvSpPr>
          <p:nvPr userDrawn="1"/>
        </p:nvSpPr>
        <p:spPr bwMode="auto">
          <a:xfrm>
            <a:off x="327025" y="989013"/>
            <a:ext cx="8237538" cy="176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50000">
                <a:schemeClr val="tx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23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603F8B4-FC4D-4753-8A3F-99971AF2FAF3}" type="datetimeFigureOut">
              <a:rPr lang="en-US">
                <a:solidFill>
                  <a:srgbClr val="575F6D"/>
                </a:solidFill>
              </a:rPr>
              <a:pPr/>
              <a:t>11/14/2024</a:t>
            </a:fld>
            <a:endParaRPr lang="en-US">
              <a:solidFill>
                <a:srgbClr val="575F6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575F6D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03B6A541-1896-4B55-BD8E-F66065A23F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0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11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Lecture-25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//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5FCCA8-4550-4EC4-AF4B-49C5F9E9A2CF}" type="slidenum">
              <a:rPr lang="en-US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Heaps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838" y="1252538"/>
            <a:ext cx="8229600" cy="53006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Maintain/Restore the max-heap 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336699"/>
                </a:solidFill>
              </a:rPr>
              <a:t>MAX-HEAPIFY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Create a max-heap from an unordered array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336699"/>
                </a:solidFill>
              </a:rPr>
              <a:t>BUILD-MAX-HEAP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Sort an array in place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336699"/>
                </a:solidFill>
              </a:rPr>
              <a:t>HEAPSORT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8BFF67-8AB5-48E5-AF45-338E171C2D32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the Heap Property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7175" y="1282700"/>
            <a:ext cx="5865813" cy="5334000"/>
          </a:xfrm>
        </p:spPr>
        <p:txBody>
          <a:bodyPr/>
          <a:lstStyle/>
          <a:p>
            <a:pPr marL="457200" indent="-457200"/>
            <a:r>
              <a:rPr lang="en-US" sz="2400"/>
              <a:t>Suppose a node is smaller than a child</a:t>
            </a:r>
          </a:p>
          <a:p>
            <a:pPr marL="838200" lvl="1" indent="-381000"/>
            <a:r>
              <a:rPr lang="en-US" sz="2000"/>
              <a:t>Left and Right subtrees of </a:t>
            </a:r>
            <a:r>
              <a:rPr lang="en-US" sz="2000">
                <a:latin typeface="Comic Sans MS" pitchFamily="66" charset="0"/>
              </a:rPr>
              <a:t>i</a:t>
            </a:r>
            <a:r>
              <a:rPr lang="en-US" sz="2000"/>
              <a:t> are max-heaps</a:t>
            </a:r>
          </a:p>
          <a:p>
            <a:pPr marL="457200" indent="-457200"/>
            <a:r>
              <a:rPr lang="en-US" sz="2400"/>
              <a:t>To eliminate the violation:</a:t>
            </a:r>
          </a:p>
          <a:p>
            <a:pPr marL="838200" lvl="1" indent="-381000"/>
            <a:r>
              <a:rPr lang="en-US" sz="2000"/>
              <a:t>Exchange with larger child</a:t>
            </a:r>
          </a:p>
          <a:p>
            <a:pPr marL="838200" lvl="1" indent="-381000"/>
            <a:r>
              <a:rPr lang="en-US" sz="2000"/>
              <a:t>Move down the tree</a:t>
            </a:r>
          </a:p>
          <a:p>
            <a:pPr marL="838200" lvl="1" indent="-381000"/>
            <a:r>
              <a:rPr lang="en-US" sz="2000"/>
              <a:t>Continue until node is not smaller than children</a:t>
            </a:r>
          </a:p>
        </p:txBody>
      </p:sp>
      <p:graphicFrame>
        <p:nvGraphicFramePr>
          <p:cNvPr id="40858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351588" y="2141538"/>
          <a:ext cx="2514600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aint Shop Pro Image" r:id="rId4" imgW="2790244" imgH="2390244" progId="PaintShopPro">
                  <p:embed/>
                </p:oleObj>
              </mc:Choice>
              <mc:Fallback>
                <p:oleObj name="Paint Shop Pro Image" r:id="rId4" imgW="2790244" imgH="2390244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2141538"/>
                        <a:ext cx="2514600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D2BC4-53BC-4E08-BF64-F45E918F04F1}" type="slidenum">
              <a:rPr lang="en-US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72067" name="Text Box 3"/>
          <p:cNvSpPr txBox="1">
            <a:spLocks noChangeArrowheads="1"/>
          </p:cNvSpPr>
          <p:nvPr/>
        </p:nvSpPr>
        <p:spPr bwMode="auto">
          <a:xfrm>
            <a:off x="381000" y="1196975"/>
            <a:ext cx="2673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Arial"/>
                <a:cs typeface="+mn-cs"/>
              </a:rPr>
              <a:t>MAX-HEAPIFY(A, 2, 10)</a:t>
            </a:r>
          </a:p>
        </p:txBody>
      </p:sp>
      <p:grpSp>
        <p:nvGrpSpPr>
          <p:cNvPr id="472068" name="Group 4"/>
          <p:cNvGrpSpPr>
            <a:grpSpLocks/>
          </p:cNvGrpSpPr>
          <p:nvPr/>
        </p:nvGrpSpPr>
        <p:grpSpPr bwMode="auto">
          <a:xfrm>
            <a:off x="457200" y="1495425"/>
            <a:ext cx="3282950" cy="2390775"/>
            <a:chOff x="288" y="942"/>
            <a:chExt cx="2068" cy="1506"/>
          </a:xfrm>
        </p:grpSpPr>
        <p:graphicFrame>
          <p:nvGraphicFramePr>
            <p:cNvPr id="472069" name="Object 5"/>
            <p:cNvGraphicFramePr>
              <a:graphicFrameLocks noChangeAspect="1"/>
            </p:cNvGraphicFramePr>
            <p:nvPr/>
          </p:nvGraphicFramePr>
          <p:xfrm>
            <a:off x="288" y="942"/>
            <a:ext cx="1950" cy="1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Paint Shop Pro Image" r:id="rId4" imgW="5160976" imgH="3248780" progId="PaintShopPro">
                    <p:embed/>
                  </p:oleObj>
                </mc:Choice>
                <mc:Fallback>
                  <p:oleObj name="Paint Shop Pro Image" r:id="rId4" imgW="5160976" imgH="3248780" progId="PaintShopPro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942"/>
                          <a:ext cx="1950" cy="1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2070" name="Text Box 6"/>
            <p:cNvSpPr txBox="1">
              <a:spLocks noChangeArrowheads="1"/>
            </p:cNvSpPr>
            <p:nvPr/>
          </p:nvSpPr>
          <p:spPr bwMode="auto">
            <a:xfrm>
              <a:off x="288" y="2217"/>
              <a:ext cx="20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A[2] violates the heap property</a:t>
              </a:r>
            </a:p>
          </p:txBody>
        </p:sp>
      </p:grpSp>
      <p:sp>
        <p:nvSpPr>
          <p:cNvPr id="472071" name="Text Box 7"/>
          <p:cNvSpPr txBox="1">
            <a:spLocks noChangeArrowheads="1"/>
          </p:cNvSpPr>
          <p:nvPr/>
        </p:nvSpPr>
        <p:spPr bwMode="auto">
          <a:xfrm>
            <a:off x="3886200" y="2286000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A[2] 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  <a:sym typeface="Symbol" pitchFamily="18" charset="2"/>
              </a:rPr>
              <a:t> A[4]</a:t>
            </a:r>
          </a:p>
        </p:txBody>
      </p:sp>
      <p:grpSp>
        <p:nvGrpSpPr>
          <p:cNvPr id="472072" name="Group 8"/>
          <p:cNvGrpSpPr>
            <a:grpSpLocks/>
          </p:cNvGrpSpPr>
          <p:nvPr/>
        </p:nvGrpSpPr>
        <p:grpSpPr bwMode="auto">
          <a:xfrm>
            <a:off x="5449888" y="1495425"/>
            <a:ext cx="3282950" cy="2390775"/>
            <a:chOff x="3433" y="942"/>
            <a:chExt cx="2068" cy="1506"/>
          </a:xfrm>
        </p:grpSpPr>
        <p:graphicFrame>
          <p:nvGraphicFramePr>
            <p:cNvPr id="472073" name="Object 9"/>
            <p:cNvGraphicFramePr>
              <a:graphicFrameLocks noChangeAspect="1"/>
            </p:cNvGraphicFramePr>
            <p:nvPr/>
          </p:nvGraphicFramePr>
          <p:xfrm>
            <a:off x="3433" y="942"/>
            <a:ext cx="1943" cy="1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Paint Shop Pro Image" r:id="rId6" imgW="5141463" imgH="3248780" progId="PaintShopPro">
                    <p:embed/>
                  </p:oleObj>
                </mc:Choice>
                <mc:Fallback>
                  <p:oleObj name="Paint Shop Pro Image" r:id="rId6" imgW="5141463" imgH="3248780" progId="PaintShopPro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3" y="942"/>
                          <a:ext cx="1943" cy="1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2074" name="Text Box 10"/>
            <p:cNvSpPr txBox="1">
              <a:spLocks noChangeArrowheads="1"/>
            </p:cNvSpPr>
            <p:nvPr/>
          </p:nvSpPr>
          <p:spPr bwMode="auto">
            <a:xfrm>
              <a:off x="3433" y="2217"/>
              <a:ext cx="20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A[4] violates the heap property</a:t>
              </a:r>
            </a:p>
          </p:txBody>
        </p:sp>
      </p:grpSp>
      <p:sp>
        <p:nvSpPr>
          <p:cNvPr id="472075" name="Text Box 11"/>
          <p:cNvSpPr txBox="1">
            <a:spLocks noChangeArrowheads="1"/>
          </p:cNvSpPr>
          <p:nvPr/>
        </p:nvSpPr>
        <p:spPr bwMode="auto">
          <a:xfrm>
            <a:off x="1219200" y="4824413"/>
            <a:ext cx="1362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A[4] 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  <a:sym typeface="Symbol" pitchFamily="18" charset="2"/>
              </a:rPr>
              <a:t> A[9]</a:t>
            </a:r>
          </a:p>
        </p:txBody>
      </p:sp>
      <p:grpSp>
        <p:nvGrpSpPr>
          <p:cNvPr id="472076" name="Group 12"/>
          <p:cNvGrpSpPr>
            <a:grpSpLocks/>
          </p:cNvGrpSpPr>
          <p:nvPr/>
        </p:nvGrpSpPr>
        <p:grpSpPr bwMode="auto">
          <a:xfrm>
            <a:off x="2754313" y="4038600"/>
            <a:ext cx="3025775" cy="2271713"/>
            <a:chOff x="1735" y="2544"/>
            <a:chExt cx="1906" cy="1431"/>
          </a:xfrm>
        </p:grpSpPr>
        <p:graphicFrame>
          <p:nvGraphicFramePr>
            <p:cNvPr id="472077" name="Object 13"/>
            <p:cNvGraphicFramePr>
              <a:graphicFrameLocks noChangeAspect="1"/>
            </p:cNvGraphicFramePr>
            <p:nvPr/>
          </p:nvGraphicFramePr>
          <p:xfrm>
            <a:off x="1735" y="2544"/>
            <a:ext cx="1906" cy="1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Paint Shop Pro Image" r:id="rId8" imgW="5043902" imgH="3229268" progId="PaintShopPro">
                    <p:embed/>
                  </p:oleObj>
                </mc:Choice>
                <mc:Fallback>
                  <p:oleObj name="Paint Shop Pro Image" r:id="rId8" imgW="5043902" imgH="3229268" progId="PaintShopPro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5" y="2544"/>
                          <a:ext cx="1906" cy="1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2078" name="Text Box 14"/>
            <p:cNvSpPr txBox="1">
              <a:spLocks noChangeArrowheads="1"/>
            </p:cNvSpPr>
            <p:nvPr/>
          </p:nvSpPr>
          <p:spPr bwMode="auto">
            <a:xfrm>
              <a:off x="1890" y="3744"/>
              <a:ext cx="15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Heap property restored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2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71" grpId="0"/>
      <p:bldP spid="4720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CN"/>
              <a:t>Algorithm</a:t>
            </a:r>
          </a:p>
          <a:p>
            <a:pPr marL="914400" lvl="1" indent="-457200" eaLnBrk="1" hangingPunct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sz="2000"/>
              <a:t>Add the new element to the next available position at the lowest level</a:t>
            </a:r>
          </a:p>
          <a:p>
            <a:pPr marL="914400" lvl="1" indent="-457200" eaLnBrk="1" hangingPunct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sz="2000"/>
              <a:t>Restore the max-heap property if violated</a:t>
            </a:r>
          </a:p>
          <a:p>
            <a:pPr marL="1295400" lvl="2" indent="-381000" eaLnBrk="1" hangingPunct="1">
              <a:lnSpc>
                <a:spcPct val="90000"/>
              </a:lnSpc>
            </a:pPr>
            <a:r>
              <a:rPr lang="en-US" altLang="zh-CN"/>
              <a:t>General strategy is percolate up (or bubble up): if the parent of the element is smaller than the element, then interchange the parent and child.</a:t>
            </a:r>
          </a:p>
          <a:p>
            <a:pPr marL="1295400" lvl="2" indent="-381000" eaLnBrk="1" hangingPunct="1">
              <a:lnSpc>
                <a:spcPct val="90000"/>
              </a:lnSpc>
            </a:pPr>
            <a:endParaRPr lang="en-US" altLang="zh-CN"/>
          </a:p>
          <a:p>
            <a:pPr marL="1295400" lvl="2" indent="-3810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			OR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/>
          </a:p>
          <a:p>
            <a:pPr marL="914400" lvl="1" indent="-457200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2000"/>
              <a:t>	Restore the min-heap property if violated</a:t>
            </a:r>
          </a:p>
          <a:p>
            <a:pPr marL="1295400" lvl="2" indent="-381000" eaLnBrk="1" hangingPunct="1">
              <a:lnSpc>
                <a:spcPct val="90000"/>
              </a:lnSpc>
            </a:pPr>
            <a:r>
              <a:rPr lang="en-US" altLang="zh-CN"/>
              <a:t>General strategy is percolate up (or bubble up): if the parent of the element is larger than the element, then interchange the parent and child.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/>
          </a:p>
          <a:p>
            <a:pPr marL="533400" indent="-533400"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4"/>
          <p:cNvSpPr>
            <a:spLocks noChangeArrowheads="1"/>
          </p:cNvSpPr>
          <p:nvPr/>
        </p:nvSpPr>
        <p:spPr bwMode="auto">
          <a:xfrm>
            <a:off x="1600200" y="457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660525" y="4937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8436" name="Oval 7"/>
          <p:cNvSpPr>
            <a:spLocks noChangeArrowheads="1"/>
          </p:cNvSpPr>
          <p:nvPr/>
        </p:nvSpPr>
        <p:spPr bwMode="auto">
          <a:xfrm>
            <a:off x="838200" y="1371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914400" y="1447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8438" name="Oval 9"/>
          <p:cNvSpPr>
            <a:spLocks noChangeArrowheads="1"/>
          </p:cNvSpPr>
          <p:nvPr/>
        </p:nvSpPr>
        <p:spPr bwMode="auto">
          <a:xfrm>
            <a:off x="2438400" y="1371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39" name="Text Box 10"/>
          <p:cNvSpPr txBox="1">
            <a:spLocks noChangeArrowheads="1"/>
          </p:cNvSpPr>
          <p:nvPr/>
        </p:nvSpPr>
        <p:spPr bwMode="auto">
          <a:xfrm>
            <a:off x="2514600" y="1447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8440" name="Oval 11"/>
          <p:cNvSpPr>
            <a:spLocks noChangeArrowheads="1"/>
          </p:cNvSpPr>
          <p:nvPr/>
        </p:nvSpPr>
        <p:spPr bwMode="auto">
          <a:xfrm>
            <a:off x="12954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41" name="Text Box 12"/>
          <p:cNvSpPr txBox="1">
            <a:spLocks noChangeArrowheads="1"/>
          </p:cNvSpPr>
          <p:nvPr/>
        </p:nvSpPr>
        <p:spPr bwMode="auto">
          <a:xfrm>
            <a:off x="1371600" y="2590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8442" name="Oval 13"/>
          <p:cNvSpPr>
            <a:spLocks noChangeArrowheads="1"/>
          </p:cNvSpPr>
          <p:nvPr/>
        </p:nvSpPr>
        <p:spPr bwMode="auto">
          <a:xfrm>
            <a:off x="1524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43" name="Text Box 14"/>
          <p:cNvSpPr txBox="1">
            <a:spLocks noChangeArrowheads="1"/>
          </p:cNvSpPr>
          <p:nvPr/>
        </p:nvSpPr>
        <p:spPr bwMode="auto">
          <a:xfrm>
            <a:off x="304800" y="2667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8444" name="Oval 15"/>
          <p:cNvSpPr>
            <a:spLocks noChangeArrowheads="1"/>
          </p:cNvSpPr>
          <p:nvPr/>
        </p:nvSpPr>
        <p:spPr bwMode="auto">
          <a:xfrm>
            <a:off x="20574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45" name="Text Box 16"/>
          <p:cNvSpPr txBox="1">
            <a:spLocks noChangeArrowheads="1"/>
          </p:cNvSpPr>
          <p:nvPr/>
        </p:nvSpPr>
        <p:spPr bwMode="auto">
          <a:xfrm>
            <a:off x="2133600" y="2590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8446" name="Line 17"/>
          <p:cNvSpPr>
            <a:spLocks noChangeShapeType="1"/>
          </p:cNvSpPr>
          <p:nvPr/>
        </p:nvSpPr>
        <p:spPr bwMode="auto">
          <a:xfrm flipH="1">
            <a:off x="1295400" y="914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47" name="Line 18"/>
          <p:cNvSpPr>
            <a:spLocks noChangeShapeType="1"/>
          </p:cNvSpPr>
          <p:nvPr/>
        </p:nvSpPr>
        <p:spPr bwMode="auto">
          <a:xfrm flipH="1">
            <a:off x="533400" y="1905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48" name="Line 19"/>
          <p:cNvSpPr>
            <a:spLocks noChangeShapeType="1"/>
          </p:cNvSpPr>
          <p:nvPr/>
        </p:nvSpPr>
        <p:spPr bwMode="auto">
          <a:xfrm>
            <a:off x="1295400" y="19050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49" name="Line 20"/>
          <p:cNvSpPr>
            <a:spLocks noChangeShapeType="1"/>
          </p:cNvSpPr>
          <p:nvPr/>
        </p:nvSpPr>
        <p:spPr bwMode="auto">
          <a:xfrm>
            <a:off x="2133600" y="914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50" name="Line 21"/>
          <p:cNvSpPr>
            <a:spLocks noChangeShapeType="1"/>
          </p:cNvSpPr>
          <p:nvPr/>
        </p:nvSpPr>
        <p:spPr bwMode="auto">
          <a:xfrm flipH="1">
            <a:off x="2362200" y="19050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05200" y="1752600"/>
            <a:ext cx="1676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2" name="Oval 4"/>
          <p:cNvSpPr>
            <a:spLocks noChangeArrowheads="1"/>
          </p:cNvSpPr>
          <p:nvPr/>
        </p:nvSpPr>
        <p:spPr bwMode="auto">
          <a:xfrm>
            <a:off x="6400800" y="381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53" name="Text Box 6"/>
          <p:cNvSpPr txBox="1">
            <a:spLocks noChangeArrowheads="1"/>
          </p:cNvSpPr>
          <p:nvPr/>
        </p:nvSpPr>
        <p:spPr bwMode="auto">
          <a:xfrm>
            <a:off x="6461125" y="4175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8454" name="Oval 7"/>
          <p:cNvSpPr>
            <a:spLocks noChangeArrowheads="1"/>
          </p:cNvSpPr>
          <p:nvPr/>
        </p:nvSpPr>
        <p:spPr bwMode="auto">
          <a:xfrm>
            <a:off x="5638800" y="1295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55" name="Text Box 8"/>
          <p:cNvSpPr txBox="1">
            <a:spLocks noChangeArrowheads="1"/>
          </p:cNvSpPr>
          <p:nvPr/>
        </p:nvSpPr>
        <p:spPr bwMode="auto">
          <a:xfrm>
            <a:off x="5715000" y="13716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8456" name="Oval 9"/>
          <p:cNvSpPr>
            <a:spLocks noChangeArrowheads="1"/>
          </p:cNvSpPr>
          <p:nvPr/>
        </p:nvSpPr>
        <p:spPr bwMode="auto">
          <a:xfrm>
            <a:off x="7239000" y="1295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57" name="Text Box 10"/>
          <p:cNvSpPr txBox="1">
            <a:spLocks noChangeArrowheads="1"/>
          </p:cNvSpPr>
          <p:nvPr/>
        </p:nvSpPr>
        <p:spPr bwMode="auto">
          <a:xfrm>
            <a:off x="7315200" y="13716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8458" name="Oval 11"/>
          <p:cNvSpPr>
            <a:spLocks noChangeArrowheads="1"/>
          </p:cNvSpPr>
          <p:nvPr/>
        </p:nvSpPr>
        <p:spPr bwMode="auto">
          <a:xfrm>
            <a:off x="6096000" y="2438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59" name="Text Box 12"/>
          <p:cNvSpPr txBox="1">
            <a:spLocks noChangeArrowheads="1"/>
          </p:cNvSpPr>
          <p:nvPr/>
        </p:nvSpPr>
        <p:spPr bwMode="auto">
          <a:xfrm>
            <a:off x="6248400" y="25146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8460" name="Oval 13"/>
          <p:cNvSpPr>
            <a:spLocks noChangeArrowheads="1"/>
          </p:cNvSpPr>
          <p:nvPr/>
        </p:nvSpPr>
        <p:spPr bwMode="auto">
          <a:xfrm>
            <a:off x="49530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61" name="Text Box 14"/>
          <p:cNvSpPr txBox="1">
            <a:spLocks noChangeArrowheads="1"/>
          </p:cNvSpPr>
          <p:nvPr/>
        </p:nvSpPr>
        <p:spPr bwMode="auto">
          <a:xfrm>
            <a:off x="5105400" y="2590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8462" name="Oval 15"/>
          <p:cNvSpPr>
            <a:spLocks noChangeArrowheads="1"/>
          </p:cNvSpPr>
          <p:nvPr/>
        </p:nvSpPr>
        <p:spPr bwMode="auto">
          <a:xfrm>
            <a:off x="6858000" y="2438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63" name="Text Box 16"/>
          <p:cNvSpPr txBox="1">
            <a:spLocks noChangeArrowheads="1"/>
          </p:cNvSpPr>
          <p:nvPr/>
        </p:nvSpPr>
        <p:spPr bwMode="auto">
          <a:xfrm>
            <a:off x="6934200" y="25146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8464" name="Line 17"/>
          <p:cNvSpPr>
            <a:spLocks noChangeShapeType="1"/>
          </p:cNvSpPr>
          <p:nvPr/>
        </p:nvSpPr>
        <p:spPr bwMode="auto">
          <a:xfrm flipH="1">
            <a:off x="6096000" y="838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65" name="Line 18"/>
          <p:cNvSpPr>
            <a:spLocks noChangeShapeType="1"/>
          </p:cNvSpPr>
          <p:nvPr/>
        </p:nvSpPr>
        <p:spPr bwMode="auto">
          <a:xfrm flipH="1">
            <a:off x="5334000" y="18288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66" name="Line 19"/>
          <p:cNvSpPr>
            <a:spLocks noChangeShapeType="1"/>
          </p:cNvSpPr>
          <p:nvPr/>
        </p:nvSpPr>
        <p:spPr bwMode="auto">
          <a:xfrm>
            <a:off x="6096000" y="18288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67" name="Line 20"/>
          <p:cNvSpPr>
            <a:spLocks noChangeShapeType="1"/>
          </p:cNvSpPr>
          <p:nvPr/>
        </p:nvSpPr>
        <p:spPr bwMode="auto">
          <a:xfrm>
            <a:off x="6934200" y="838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68" name="Line 21"/>
          <p:cNvSpPr>
            <a:spLocks noChangeShapeType="1"/>
          </p:cNvSpPr>
          <p:nvPr/>
        </p:nvSpPr>
        <p:spPr bwMode="auto">
          <a:xfrm flipH="1">
            <a:off x="7162800" y="1828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0" name="Straight Connector 39"/>
          <p:cNvCxnSpPr>
            <a:stCxn id="18456" idx="5"/>
          </p:cNvCxnSpPr>
          <p:nvPr/>
        </p:nvCxnSpPr>
        <p:spPr>
          <a:xfrm rot="16200000" flipH="1">
            <a:off x="7574756" y="1935957"/>
            <a:ext cx="687387" cy="317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0" name="Oval 9"/>
          <p:cNvSpPr>
            <a:spLocks noChangeArrowheads="1"/>
          </p:cNvSpPr>
          <p:nvPr/>
        </p:nvSpPr>
        <p:spPr bwMode="auto">
          <a:xfrm>
            <a:off x="7848600" y="2438400"/>
            <a:ext cx="609600" cy="533400"/>
          </a:xfrm>
          <a:prstGeom prst="ellips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71" name="TextBox 41"/>
          <p:cNvSpPr txBox="1">
            <a:spLocks noChangeArrowheads="1"/>
          </p:cNvSpPr>
          <p:nvPr/>
        </p:nvSpPr>
        <p:spPr bwMode="auto">
          <a:xfrm>
            <a:off x="8001000" y="25146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17</a:t>
            </a:r>
          </a:p>
        </p:txBody>
      </p:sp>
      <p:sp>
        <p:nvSpPr>
          <p:cNvPr id="18472" name="Oval 4"/>
          <p:cNvSpPr>
            <a:spLocks noChangeArrowheads="1"/>
          </p:cNvSpPr>
          <p:nvPr/>
        </p:nvSpPr>
        <p:spPr bwMode="auto">
          <a:xfrm>
            <a:off x="3657600" y="3276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73" name="Text Box 6"/>
          <p:cNvSpPr txBox="1">
            <a:spLocks noChangeArrowheads="1"/>
          </p:cNvSpPr>
          <p:nvPr/>
        </p:nvSpPr>
        <p:spPr bwMode="auto">
          <a:xfrm>
            <a:off x="3733800" y="3352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8474" name="Oval 7"/>
          <p:cNvSpPr>
            <a:spLocks noChangeArrowheads="1"/>
          </p:cNvSpPr>
          <p:nvPr/>
        </p:nvSpPr>
        <p:spPr bwMode="auto">
          <a:xfrm>
            <a:off x="2895600" y="4191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75" name="Text Box 8"/>
          <p:cNvSpPr txBox="1">
            <a:spLocks noChangeArrowheads="1"/>
          </p:cNvSpPr>
          <p:nvPr/>
        </p:nvSpPr>
        <p:spPr bwMode="auto">
          <a:xfrm>
            <a:off x="2971800" y="42672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8476" name="Oval 9"/>
          <p:cNvSpPr>
            <a:spLocks noChangeArrowheads="1"/>
          </p:cNvSpPr>
          <p:nvPr/>
        </p:nvSpPr>
        <p:spPr bwMode="auto">
          <a:xfrm>
            <a:off x="4495800" y="4191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77" name="Text Box 10"/>
          <p:cNvSpPr txBox="1">
            <a:spLocks noChangeArrowheads="1"/>
          </p:cNvSpPr>
          <p:nvPr/>
        </p:nvSpPr>
        <p:spPr bwMode="auto">
          <a:xfrm>
            <a:off x="4572000" y="42672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17</a:t>
            </a:r>
          </a:p>
        </p:txBody>
      </p:sp>
      <p:sp>
        <p:nvSpPr>
          <p:cNvPr id="18478" name="Oval 11"/>
          <p:cNvSpPr>
            <a:spLocks noChangeArrowheads="1"/>
          </p:cNvSpPr>
          <p:nvPr/>
        </p:nvSpPr>
        <p:spPr bwMode="auto">
          <a:xfrm>
            <a:off x="3352800" y="5334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79" name="Text Box 12"/>
          <p:cNvSpPr txBox="1">
            <a:spLocks noChangeArrowheads="1"/>
          </p:cNvSpPr>
          <p:nvPr/>
        </p:nvSpPr>
        <p:spPr bwMode="auto">
          <a:xfrm>
            <a:off x="3429000" y="54102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8480" name="Oval 13"/>
          <p:cNvSpPr>
            <a:spLocks noChangeArrowheads="1"/>
          </p:cNvSpPr>
          <p:nvPr/>
        </p:nvSpPr>
        <p:spPr bwMode="auto">
          <a:xfrm>
            <a:off x="2209800" y="541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81" name="Text Box 14"/>
          <p:cNvSpPr txBox="1">
            <a:spLocks noChangeArrowheads="1"/>
          </p:cNvSpPr>
          <p:nvPr/>
        </p:nvSpPr>
        <p:spPr bwMode="auto">
          <a:xfrm>
            <a:off x="2362200" y="54864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8482" name="Oval 15"/>
          <p:cNvSpPr>
            <a:spLocks noChangeArrowheads="1"/>
          </p:cNvSpPr>
          <p:nvPr/>
        </p:nvSpPr>
        <p:spPr bwMode="auto">
          <a:xfrm>
            <a:off x="4114800" y="5334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83" name="Text Box 16"/>
          <p:cNvSpPr txBox="1">
            <a:spLocks noChangeArrowheads="1"/>
          </p:cNvSpPr>
          <p:nvPr/>
        </p:nvSpPr>
        <p:spPr bwMode="auto">
          <a:xfrm>
            <a:off x="4191000" y="54102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8484" name="Line 17"/>
          <p:cNvSpPr>
            <a:spLocks noChangeShapeType="1"/>
          </p:cNvSpPr>
          <p:nvPr/>
        </p:nvSpPr>
        <p:spPr bwMode="auto">
          <a:xfrm flipH="1">
            <a:off x="3352800" y="3733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85" name="Line 18"/>
          <p:cNvSpPr>
            <a:spLocks noChangeShapeType="1"/>
          </p:cNvSpPr>
          <p:nvPr/>
        </p:nvSpPr>
        <p:spPr bwMode="auto">
          <a:xfrm flipH="1">
            <a:off x="2590800" y="47244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86" name="Line 19"/>
          <p:cNvSpPr>
            <a:spLocks noChangeShapeType="1"/>
          </p:cNvSpPr>
          <p:nvPr/>
        </p:nvSpPr>
        <p:spPr bwMode="auto">
          <a:xfrm>
            <a:off x="3352800" y="4724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87" name="Line 20"/>
          <p:cNvSpPr>
            <a:spLocks noChangeShapeType="1"/>
          </p:cNvSpPr>
          <p:nvPr/>
        </p:nvSpPr>
        <p:spPr bwMode="auto">
          <a:xfrm>
            <a:off x="4191000" y="3733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488" name="Line 21"/>
          <p:cNvSpPr>
            <a:spLocks noChangeShapeType="1"/>
          </p:cNvSpPr>
          <p:nvPr/>
        </p:nvSpPr>
        <p:spPr bwMode="auto">
          <a:xfrm flipH="1">
            <a:off x="4419600" y="47244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1" name="Straight Connector 60"/>
          <p:cNvCxnSpPr>
            <a:stCxn id="18476" idx="5"/>
          </p:cNvCxnSpPr>
          <p:nvPr/>
        </p:nvCxnSpPr>
        <p:spPr>
          <a:xfrm rot="16200000" flipH="1">
            <a:off x="4831556" y="4831557"/>
            <a:ext cx="687387" cy="317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0" name="Oval 9"/>
          <p:cNvSpPr>
            <a:spLocks noChangeArrowheads="1"/>
          </p:cNvSpPr>
          <p:nvPr/>
        </p:nvSpPr>
        <p:spPr bwMode="auto">
          <a:xfrm>
            <a:off x="5105400" y="5334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8491" name="TextBox 62"/>
          <p:cNvSpPr txBox="1">
            <a:spLocks noChangeArrowheads="1"/>
          </p:cNvSpPr>
          <p:nvPr/>
        </p:nvSpPr>
        <p:spPr bwMode="auto">
          <a:xfrm>
            <a:off x="5257800" y="54102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8492" name="TextBox 65"/>
          <p:cNvSpPr txBox="1">
            <a:spLocks noChangeArrowheads="1"/>
          </p:cNvSpPr>
          <p:nvPr/>
        </p:nvSpPr>
        <p:spPr bwMode="auto">
          <a:xfrm>
            <a:off x="7543800" y="3124200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Insert 17</a:t>
            </a:r>
          </a:p>
        </p:txBody>
      </p:sp>
      <p:cxnSp>
        <p:nvCxnSpPr>
          <p:cNvPr id="68" name="Curved Connector 67"/>
          <p:cNvCxnSpPr>
            <a:stCxn id="18491" idx="3"/>
            <a:endCxn id="18476" idx="6"/>
          </p:cNvCxnSpPr>
          <p:nvPr/>
        </p:nvCxnSpPr>
        <p:spPr>
          <a:xfrm flipH="1" flipV="1">
            <a:off x="5105400" y="4457700"/>
            <a:ext cx="609600" cy="1136650"/>
          </a:xfrm>
          <a:prstGeom prst="curvedConnector3">
            <a:avLst>
              <a:gd name="adj1" fmla="val -375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4" name="TextBox 68"/>
          <p:cNvSpPr txBox="1">
            <a:spLocks noChangeArrowheads="1"/>
          </p:cNvSpPr>
          <p:nvPr/>
        </p:nvSpPr>
        <p:spPr bwMode="auto">
          <a:xfrm>
            <a:off x="5867400" y="4648200"/>
            <a:ext cx="1219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  <p:sp>
        <p:nvSpPr>
          <p:cNvPr id="18495" name="TextBox 71"/>
          <p:cNvSpPr txBox="1">
            <a:spLocks noChangeArrowheads="1"/>
          </p:cNvSpPr>
          <p:nvPr/>
        </p:nvSpPr>
        <p:spPr bwMode="auto">
          <a:xfrm>
            <a:off x="2209800" y="6096000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Percolate up to maintain the heap property</a:t>
            </a:r>
          </a:p>
        </p:txBody>
      </p:sp>
    </p:spTree>
    <p:extLst>
      <p:ext uri="{BB962C8B-B14F-4D97-AF65-F5344CB8AC3E}">
        <p14:creationId xmlns:p14="http://schemas.microsoft.com/office/powerpoint/2010/main" val="34627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Deletion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/>
              <a:t>Delete max</a:t>
            </a:r>
          </a:p>
          <a:p>
            <a:pPr lvl="1" eaLnBrk="1" hangingPunct="1"/>
            <a:r>
              <a:rPr lang="en-US"/>
              <a:t>Copy the last number to the root ( overwrite the maximum element stored there ).</a:t>
            </a:r>
          </a:p>
          <a:p>
            <a:pPr lvl="1" eaLnBrk="1" hangingPunct="1"/>
            <a:r>
              <a:rPr lang="en-US"/>
              <a:t>Restore the max heap property by percolate down.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Delete min</a:t>
            </a:r>
          </a:p>
          <a:p>
            <a:pPr lvl="1" eaLnBrk="1" hangingPunct="1"/>
            <a:r>
              <a:rPr lang="en-US"/>
              <a:t>Copy the last number to the root ( overwrite the minimum element stored there ).</a:t>
            </a:r>
          </a:p>
          <a:p>
            <a:pPr lvl="1" eaLnBrk="1" hangingPunct="1"/>
            <a:r>
              <a:rPr lang="en-US"/>
              <a:t>Restore the min heap property by percolate down.</a:t>
            </a:r>
          </a:p>
          <a:p>
            <a:pPr eaLnBrk="1" hangingPunct="1">
              <a:buFont typeface="Wingdings" pitchFamily="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Heap Sort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lvl="1" eaLnBrk="1" hangingPunct="1">
              <a:buFont typeface="Wingdings 2" pitchFamily="18" charset="2"/>
              <a:buNone/>
            </a:pPr>
            <a:r>
              <a:rPr lang="en-US"/>
              <a:t>    A sorting algorithm that works by first organizing the data to be sorted into a special type of binary tree called a heap</a:t>
            </a:r>
          </a:p>
        </p:txBody>
      </p:sp>
    </p:spTree>
    <p:extLst>
      <p:ext uri="{BB962C8B-B14F-4D97-AF65-F5344CB8AC3E}">
        <p14:creationId xmlns:p14="http://schemas.microsoft.com/office/powerpoint/2010/main" val="41083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Procedures on Heap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/>
              <a:t>Heapify</a:t>
            </a:r>
          </a:p>
          <a:p>
            <a:pPr eaLnBrk="1" hangingPunct="1"/>
            <a:r>
              <a:rPr lang="en-US"/>
              <a:t>Build Heap</a:t>
            </a:r>
          </a:p>
          <a:p>
            <a:pPr eaLnBrk="1" hangingPunct="1"/>
            <a:r>
              <a:rPr lang="en-US"/>
              <a:t>Heap Sort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8E6462-80F2-47F5-973A-18CD8D6EE4FF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the Heap Property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025" y="1219200"/>
            <a:ext cx="3230563" cy="3133725"/>
          </a:xfrm>
        </p:spPr>
        <p:txBody>
          <a:bodyPr/>
          <a:lstStyle/>
          <a:p>
            <a:pPr marL="457200" indent="-457200"/>
            <a:r>
              <a:rPr lang="en-US">
                <a:solidFill>
                  <a:srgbClr val="336699"/>
                </a:solidFill>
              </a:rPr>
              <a:t>Assumptions:</a:t>
            </a:r>
          </a:p>
          <a:p>
            <a:pPr marL="838200" lvl="1" indent="-381000"/>
            <a:r>
              <a:rPr lang="en-US">
                <a:solidFill>
                  <a:srgbClr val="336699"/>
                </a:solidFill>
              </a:rPr>
              <a:t>Left and Right subtrees of </a:t>
            </a:r>
            <a:r>
              <a:rPr lang="en-US">
                <a:solidFill>
                  <a:srgbClr val="336699"/>
                </a:solidFill>
                <a:latin typeface="Comic Sans MS" pitchFamily="66" charset="0"/>
              </a:rPr>
              <a:t>i</a:t>
            </a:r>
            <a:r>
              <a:rPr lang="en-US">
                <a:solidFill>
                  <a:srgbClr val="336699"/>
                </a:solidFill>
              </a:rPr>
              <a:t> are max-heaps</a:t>
            </a:r>
          </a:p>
          <a:p>
            <a:pPr marL="838200" lvl="1" indent="-381000"/>
            <a:r>
              <a:rPr lang="en-US">
                <a:solidFill>
                  <a:srgbClr val="336699"/>
                </a:solidFill>
                <a:latin typeface="Comic Sans MS" pitchFamily="66" charset="0"/>
              </a:rPr>
              <a:t>A[i]</a:t>
            </a:r>
            <a:r>
              <a:rPr lang="en-US">
                <a:solidFill>
                  <a:srgbClr val="336699"/>
                </a:solidFill>
              </a:rPr>
              <a:t> may be smaller than its children</a:t>
            </a:r>
          </a:p>
        </p:txBody>
      </p:sp>
      <p:sp>
        <p:nvSpPr>
          <p:cNvPr id="409604" name="Rectangle 4"/>
          <p:cNvSpPr>
            <a:spLocks noChangeArrowheads="1"/>
          </p:cNvSpPr>
          <p:nvPr/>
        </p:nvSpPr>
        <p:spPr bwMode="auto">
          <a:xfrm>
            <a:off x="3392488" y="871538"/>
            <a:ext cx="5741987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80000"/>
              </a:lnSpc>
              <a:spcBef>
                <a:spcPct val="20000"/>
              </a:spcBef>
            </a:pPr>
            <a:endParaRPr lang="en-US" sz="2400">
              <a:solidFill>
                <a:srgbClr val="333399"/>
              </a:solidFill>
              <a:latin typeface="Arial"/>
              <a:cs typeface="+mn-cs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sz="2400">
                <a:solidFill>
                  <a:srgbClr val="DD0111"/>
                </a:solidFill>
                <a:latin typeface="Monotype Corsiva" pitchFamily="66" charset="0"/>
                <a:cs typeface="+mn-cs"/>
              </a:rPr>
              <a:t>Alg: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 u="sng">
                <a:solidFill>
                  <a:srgbClr val="333399"/>
                </a:solidFill>
                <a:latin typeface="Arial"/>
                <a:cs typeface="+mn-cs"/>
              </a:rPr>
              <a:t>MAX-HEAPIFY(</a:t>
            </a:r>
            <a:r>
              <a:rPr lang="en-US" sz="2400" u="sng">
                <a:solidFill>
                  <a:srgbClr val="333399"/>
                </a:solidFill>
                <a:latin typeface="Comic Sans MS" pitchFamily="66" charset="0"/>
                <a:cs typeface="+mn-cs"/>
              </a:rPr>
              <a:t>A, i, n</a:t>
            </a:r>
            <a:r>
              <a:rPr lang="en-US" sz="2400" u="sng">
                <a:solidFill>
                  <a:srgbClr val="333399"/>
                </a:solidFill>
                <a:latin typeface="Arial"/>
                <a:cs typeface="+mn-cs"/>
              </a:rPr>
              <a:t>)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← LEFT(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i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)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r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← RIGHT(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i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)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if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 ≤ 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and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A[l] &gt; A[i]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  </a:t>
            </a: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then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largest ←l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  </a:t>
            </a: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else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largest ←i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if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r ≤ 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and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A[r] &gt; A[largest]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  </a:t>
            </a: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then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largest ←r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if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largest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  <a:sym typeface="Symbol" pitchFamily="18" charset="2"/>
              </a:rPr>
              <a:t>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 i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  </a:t>
            </a:r>
            <a:r>
              <a:rPr lang="en-US" sz="2400" b="1">
                <a:solidFill>
                  <a:srgbClr val="333399"/>
                </a:solidFill>
                <a:latin typeface="Arial"/>
                <a:cs typeface="+mn-cs"/>
              </a:rPr>
              <a:t>then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exchange 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A[i] ↔ A[largest]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            MAX-HEAPIFY(</a:t>
            </a:r>
            <a:r>
              <a:rPr lang="en-US" sz="2400">
                <a:solidFill>
                  <a:srgbClr val="333399"/>
                </a:solidFill>
                <a:latin typeface="Comic Sans MS" pitchFamily="66" charset="0"/>
                <a:cs typeface="+mn-cs"/>
              </a:rPr>
              <a:t>A, largest, n</a:t>
            </a:r>
            <a:r>
              <a:rPr lang="en-US" sz="2400">
                <a:solidFill>
                  <a:srgbClr val="333399"/>
                </a:solidFill>
                <a:latin typeface="Arial"/>
                <a:cs typeface="+mn-cs"/>
              </a:rPr>
              <a:t>)</a:t>
            </a:r>
          </a:p>
        </p:txBody>
      </p:sp>
      <p:graphicFrame>
        <p:nvGraphicFramePr>
          <p:cNvPr id="40960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41338" y="3962400"/>
          <a:ext cx="25146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Paint Shop Pro Image" r:id="rId4" imgW="2790244" imgH="2390244" progId="PaintShopPro">
                  <p:embed/>
                </p:oleObj>
              </mc:Choice>
              <mc:Fallback>
                <p:oleObj name="Paint Shop Pro Image" r:id="rId4" imgW="2790244" imgH="2390244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3962400"/>
                        <a:ext cx="2514600" cy="215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02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3DE5E-17C9-4196-A815-4DC86591E8F1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Heap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4338" y="3141663"/>
            <a:ext cx="5334000" cy="2212975"/>
          </a:xfrm>
        </p:spPr>
        <p:txBody>
          <a:bodyPr/>
          <a:lstStyle/>
          <a:p>
            <a:pPr marL="533400" indent="-533400">
              <a:lnSpc>
                <a:spcPct val="120000"/>
              </a:lnSpc>
              <a:buFontTx/>
              <a:buNone/>
            </a:pPr>
            <a:r>
              <a:rPr lang="en-US" sz="2400">
                <a:solidFill>
                  <a:srgbClr val="DD0111"/>
                </a:solidFill>
                <a:latin typeface="Monotype Corsiva" pitchFamily="66" charset="0"/>
              </a:rPr>
              <a:t>Alg:</a:t>
            </a:r>
            <a:r>
              <a:rPr lang="en-US" sz="2400">
                <a:latin typeface="Monotype Corsiva" pitchFamily="66" charset="0"/>
              </a:rPr>
              <a:t> </a:t>
            </a:r>
            <a:r>
              <a:rPr lang="en-US" sz="2400" u="sng"/>
              <a:t>BUILD-MAX-HEAP</a:t>
            </a:r>
            <a:r>
              <a:rPr lang="en-US" sz="2400" u="sng">
                <a:latin typeface="Comic Sans MS" pitchFamily="66" charset="0"/>
              </a:rPr>
              <a:t>(A)</a:t>
            </a:r>
          </a:p>
          <a:p>
            <a:pPr marL="533400" indent="-533400">
              <a:lnSpc>
                <a:spcPct val="120000"/>
              </a:lnSpc>
              <a:buFontTx/>
              <a:buAutoNum type="arabicPeriod"/>
            </a:pPr>
            <a:r>
              <a:rPr lang="en-US" sz="2400">
                <a:latin typeface="Comic Sans MS" pitchFamily="66" charset="0"/>
              </a:rPr>
              <a:t>n</a:t>
            </a:r>
            <a:r>
              <a:rPr lang="en-US" sz="2400"/>
              <a:t> = length[A]</a:t>
            </a:r>
          </a:p>
          <a:p>
            <a:pPr marL="533400" indent="-533400">
              <a:lnSpc>
                <a:spcPct val="120000"/>
              </a:lnSpc>
              <a:buFontTx/>
              <a:buAutoNum type="arabicPeriod"/>
            </a:pPr>
            <a:r>
              <a:rPr lang="en-US" sz="2400"/>
              <a:t> </a:t>
            </a:r>
            <a:r>
              <a:rPr lang="en-US" sz="2400" b="1"/>
              <a:t>for</a:t>
            </a:r>
            <a:r>
              <a:rPr lang="en-US" sz="2400"/>
              <a:t> </a:t>
            </a:r>
            <a:r>
              <a:rPr lang="en-US" sz="2400">
                <a:latin typeface="Comic Sans MS" pitchFamily="66" charset="0"/>
              </a:rPr>
              <a:t>i ← </a:t>
            </a:r>
            <a:r>
              <a:rPr lang="en-US" sz="2400">
                <a:latin typeface="Comic Sans MS" pitchFamily="66" charset="0"/>
                <a:sym typeface="Symbol" pitchFamily="18" charset="2"/>
              </a:rPr>
              <a:t></a:t>
            </a:r>
            <a:r>
              <a:rPr lang="en-US" sz="2400">
                <a:latin typeface="Comic Sans MS" pitchFamily="66" charset="0"/>
              </a:rPr>
              <a:t>n/2</a:t>
            </a:r>
            <a:r>
              <a:rPr lang="en-US" sz="2400">
                <a:latin typeface="Comic Sans MS" pitchFamily="66" charset="0"/>
                <a:sym typeface="Symbol" pitchFamily="18" charset="2"/>
              </a:rPr>
              <a:t></a:t>
            </a:r>
            <a:r>
              <a:rPr lang="en-US" sz="2400">
                <a:latin typeface="Monotype Corsiva" pitchFamily="66" charset="0"/>
              </a:rPr>
              <a:t> </a:t>
            </a:r>
            <a:r>
              <a:rPr lang="en-US" sz="2400" b="1"/>
              <a:t>downto</a:t>
            </a:r>
            <a:r>
              <a:rPr lang="en-US" sz="2400"/>
              <a:t> </a:t>
            </a:r>
            <a:r>
              <a:rPr lang="en-US" sz="2400">
                <a:latin typeface="Comic Sans MS" pitchFamily="66" charset="0"/>
              </a:rPr>
              <a:t>1</a:t>
            </a:r>
          </a:p>
          <a:p>
            <a:pPr marL="533400" indent="-533400">
              <a:lnSpc>
                <a:spcPct val="120000"/>
              </a:lnSpc>
              <a:buFontTx/>
              <a:buAutoNum type="arabicPeriod"/>
            </a:pPr>
            <a:r>
              <a:rPr lang="en-US" sz="2400"/>
              <a:t>       </a:t>
            </a:r>
            <a:r>
              <a:rPr lang="en-US" sz="2400" b="1"/>
              <a:t>do</a:t>
            </a:r>
            <a:r>
              <a:rPr lang="en-US" sz="2400"/>
              <a:t> MAX-HEAPIFY</a:t>
            </a:r>
            <a:r>
              <a:rPr lang="en-US" sz="2400">
                <a:latin typeface="Comic Sans MS" pitchFamily="66" charset="0"/>
              </a:rPr>
              <a:t>(A, i, n)</a:t>
            </a:r>
          </a:p>
        </p:txBody>
      </p:sp>
      <p:sp>
        <p:nvSpPr>
          <p:cNvPr id="4126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219200"/>
            <a:ext cx="8458200" cy="2743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/>
              <a:t>Convert an array </a:t>
            </a:r>
            <a:r>
              <a:rPr lang="en-US" sz="2400">
                <a:latin typeface="Comic Sans MS" pitchFamily="66" charset="0"/>
              </a:rPr>
              <a:t>A[1 … n]</a:t>
            </a:r>
            <a:r>
              <a:rPr lang="en-US" sz="2400"/>
              <a:t> into a max-heap (</a:t>
            </a:r>
            <a:r>
              <a:rPr lang="en-US" sz="2400">
                <a:latin typeface="Comic Sans MS" pitchFamily="66" charset="0"/>
              </a:rPr>
              <a:t>n = length[A]</a:t>
            </a:r>
            <a:r>
              <a:rPr lang="en-US" sz="2400"/>
              <a:t>)</a:t>
            </a:r>
          </a:p>
          <a:p>
            <a:pPr>
              <a:lnSpc>
                <a:spcPct val="120000"/>
              </a:lnSpc>
            </a:pPr>
            <a:r>
              <a:rPr lang="en-US" sz="2400"/>
              <a:t>The elements in the subarray </a:t>
            </a:r>
            <a:r>
              <a:rPr lang="en-US" sz="2400">
                <a:latin typeface="Comic Sans MS" pitchFamily="66" charset="0"/>
              </a:rPr>
              <a:t>A[(</a:t>
            </a:r>
            <a:r>
              <a:rPr lang="en-US" sz="2400">
                <a:latin typeface="Comic Sans MS" pitchFamily="66" charset="0"/>
                <a:sym typeface="Symbol" pitchFamily="18" charset="2"/>
              </a:rPr>
              <a:t>n/2+1</a:t>
            </a:r>
            <a:r>
              <a:rPr lang="en-US" sz="2400">
                <a:latin typeface="Comic Sans MS" pitchFamily="66" charset="0"/>
              </a:rPr>
              <a:t>) .. n]</a:t>
            </a:r>
            <a:r>
              <a:rPr lang="en-US" sz="2400"/>
              <a:t> are leaves</a:t>
            </a:r>
          </a:p>
          <a:p>
            <a:pPr>
              <a:lnSpc>
                <a:spcPct val="120000"/>
              </a:lnSpc>
            </a:pPr>
            <a:r>
              <a:rPr lang="en-US" sz="2400"/>
              <a:t>Apply MAX-HEAPIFY on elements between </a:t>
            </a:r>
            <a:r>
              <a:rPr lang="en-US" sz="2400">
                <a:latin typeface="Comic Sans MS" pitchFamily="66" charset="0"/>
              </a:rPr>
              <a:t>1</a:t>
            </a:r>
            <a:r>
              <a:rPr lang="en-US" sz="2400"/>
              <a:t> and </a:t>
            </a:r>
            <a:r>
              <a:rPr lang="en-US" sz="2400">
                <a:latin typeface="Comic Sans MS" pitchFamily="66" charset="0"/>
                <a:sym typeface="Symbol" pitchFamily="18" charset="2"/>
              </a:rPr>
              <a:t>n/2</a:t>
            </a:r>
            <a:endParaRPr lang="en-US" sz="2400">
              <a:latin typeface="Comic Sans MS" pitchFamily="66" charset="0"/>
            </a:endParaRPr>
          </a:p>
        </p:txBody>
      </p:sp>
      <p:grpSp>
        <p:nvGrpSpPr>
          <p:cNvPr id="412677" name="Group 5"/>
          <p:cNvGrpSpPr>
            <a:grpSpLocks/>
          </p:cNvGrpSpPr>
          <p:nvPr/>
        </p:nvGrpSpPr>
        <p:grpSpPr bwMode="auto">
          <a:xfrm>
            <a:off x="5802313" y="3441700"/>
            <a:ext cx="2943225" cy="2044700"/>
            <a:chOff x="137" y="715"/>
            <a:chExt cx="1854" cy="1288"/>
          </a:xfrm>
        </p:grpSpPr>
        <p:sp>
          <p:nvSpPr>
            <p:cNvPr id="412678" name="Line 6"/>
            <p:cNvSpPr>
              <a:spLocks noChangeAspect="1" noChangeShapeType="1"/>
            </p:cNvSpPr>
            <p:nvPr/>
          </p:nvSpPr>
          <p:spPr bwMode="auto">
            <a:xfrm flipV="1">
              <a:off x="851" y="1653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79" name="Line 7"/>
            <p:cNvSpPr>
              <a:spLocks noChangeAspect="1" noChangeShapeType="1"/>
            </p:cNvSpPr>
            <p:nvPr/>
          </p:nvSpPr>
          <p:spPr bwMode="auto">
            <a:xfrm flipV="1">
              <a:off x="1318" y="1366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80" name="Line 8"/>
            <p:cNvSpPr>
              <a:spLocks noChangeAspect="1" noChangeShapeType="1"/>
            </p:cNvSpPr>
            <p:nvPr/>
          </p:nvSpPr>
          <p:spPr bwMode="auto">
            <a:xfrm rot="16200000" flipV="1">
              <a:off x="417" y="161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81" name="Line 9"/>
            <p:cNvSpPr>
              <a:spLocks noChangeAspect="1" noChangeShapeType="1"/>
            </p:cNvSpPr>
            <p:nvPr/>
          </p:nvSpPr>
          <p:spPr bwMode="auto">
            <a:xfrm rot="16200000" flipV="1">
              <a:off x="758" y="136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82" name="Line 10"/>
            <p:cNvSpPr>
              <a:spLocks noChangeAspect="1" noChangeShapeType="1"/>
            </p:cNvSpPr>
            <p:nvPr/>
          </p:nvSpPr>
          <p:spPr bwMode="auto">
            <a:xfrm rot="16200000" flipV="1">
              <a:off x="1154" y="909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83" name="Line 11"/>
            <p:cNvSpPr>
              <a:spLocks noChangeShapeType="1"/>
            </p:cNvSpPr>
            <p:nvPr/>
          </p:nvSpPr>
          <p:spPr bwMode="auto">
            <a:xfrm flipV="1">
              <a:off x="243" y="937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12684" name="Oval 12"/>
            <p:cNvSpPr>
              <a:spLocks noChangeArrowheads="1"/>
            </p:cNvSpPr>
            <p:nvPr/>
          </p:nvSpPr>
          <p:spPr bwMode="auto">
            <a:xfrm>
              <a:off x="387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12685" name="Oval 13"/>
            <p:cNvSpPr>
              <a:spLocks noChangeArrowheads="1"/>
            </p:cNvSpPr>
            <p:nvPr/>
          </p:nvSpPr>
          <p:spPr bwMode="auto">
            <a:xfrm>
              <a:off x="137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12686" name="Oval 14"/>
            <p:cNvSpPr>
              <a:spLocks noChangeArrowheads="1"/>
            </p:cNvSpPr>
            <p:nvPr/>
          </p:nvSpPr>
          <p:spPr bwMode="auto">
            <a:xfrm>
              <a:off x="57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12687" name="Oval 15"/>
            <p:cNvSpPr>
              <a:spLocks noChangeArrowheads="1"/>
            </p:cNvSpPr>
            <p:nvPr/>
          </p:nvSpPr>
          <p:spPr bwMode="auto">
            <a:xfrm>
              <a:off x="675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12688" name="Oval 16"/>
            <p:cNvSpPr>
              <a:spLocks noChangeArrowheads="1"/>
            </p:cNvSpPr>
            <p:nvPr/>
          </p:nvSpPr>
          <p:spPr bwMode="auto">
            <a:xfrm>
              <a:off x="96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12689" name="Oval 17"/>
            <p:cNvSpPr>
              <a:spLocks noChangeArrowheads="1"/>
            </p:cNvSpPr>
            <p:nvPr/>
          </p:nvSpPr>
          <p:spPr bwMode="auto">
            <a:xfrm>
              <a:off x="81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12690" name="Oval 18"/>
            <p:cNvSpPr>
              <a:spLocks noChangeArrowheads="1"/>
            </p:cNvSpPr>
            <p:nvPr/>
          </p:nvSpPr>
          <p:spPr bwMode="auto">
            <a:xfrm>
              <a:off x="1131" y="84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12691" name="Oval 19"/>
            <p:cNvSpPr>
              <a:spLocks noChangeArrowheads="1"/>
            </p:cNvSpPr>
            <p:nvPr/>
          </p:nvSpPr>
          <p:spPr bwMode="auto">
            <a:xfrm>
              <a:off x="1537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12692" name="Oval 20"/>
            <p:cNvSpPr>
              <a:spLocks noChangeArrowheads="1"/>
            </p:cNvSpPr>
            <p:nvPr/>
          </p:nvSpPr>
          <p:spPr bwMode="auto">
            <a:xfrm>
              <a:off x="121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12693" name="Oval 21"/>
            <p:cNvSpPr>
              <a:spLocks noChangeArrowheads="1"/>
            </p:cNvSpPr>
            <p:nvPr/>
          </p:nvSpPr>
          <p:spPr bwMode="auto">
            <a:xfrm>
              <a:off x="1789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12694" name="Text Box 22"/>
            <p:cNvSpPr txBox="1">
              <a:spLocks noChangeArrowheads="1"/>
            </p:cNvSpPr>
            <p:nvPr/>
          </p:nvSpPr>
          <p:spPr bwMode="auto">
            <a:xfrm>
              <a:off x="1152" y="715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12695" name="Text Box 23"/>
            <p:cNvSpPr txBox="1">
              <a:spLocks noChangeArrowheads="1"/>
            </p:cNvSpPr>
            <p:nvPr/>
          </p:nvSpPr>
          <p:spPr bwMode="auto">
            <a:xfrm>
              <a:off x="699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12696" name="Text Box 24"/>
            <p:cNvSpPr txBox="1">
              <a:spLocks noChangeArrowheads="1"/>
            </p:cNvSpPr>
            <p:nvPr/>
          </p:nvSpPr>
          <p:spPr bwMode="auto">
            <a:xfrm>
              <a:off x="1552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12697" name="Text Box 25"/>
            <p:cNvSpPr txBox="1">
              <a:spLocks noChangeArrowheads="1"/>
            </p:cNvSpPr>
            <p:nvPr/>
          </p:nvSpPr>
          <p:spPr bwMode="auto">
            <a:xfrm>
              <a:off x="406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12698" name="Text Box 26"/>
            <p:cNvSpPr txBox="1">
              <a:spLocks noChangeArrowheads="1"/>
            </p:cNvSpPr>
            <p:nvPr/>
          </p:nvSpPr>
          <p:spPr bwMode="auto">
            <a:xfrm>
              <a:off x="992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12699" name="Text Box 27"/>
            <p:cNvSpPr txBox="1">
              <a:spLocks noChangeArrowheads="1"/>
            </p:cNvSpPr>
            <p:nvPr/>
          </p:nvSpPr>
          <p:spPr bwMode="auto">
            <a:xfrm>
              <a:off x="1237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12700" name="Text Box 28"/>
            <p:cNvSpPr txBox="1">
              <a:spLocks noChangeArrowheads="1"/>
            </p:cNvSpPr>
            <p:nvPr/>
          </p:nvSpPr>
          <p:spPr bwMode="auto">
            <a:xfrm>
              <a:off x="1824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12701" name="Text Box 29"/>
            <p:cNvSpPr txBox="1">
              <a:spLocks noChangeArrowheads="1"/>
            </p:cNvSpPr>
            <p:nvPr/>
          </p:nvSpPr>
          <p:spPr bwMode="auto">
            <a:xfrm>
              <a:off x="150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12702" name="Text Box 30"/>
            <p:cNvSpPr txBox="1">
              <a:spLocks noChangeArrowheads="1"/>
            </p:cNvSpPr>
            <p:nvPr/>
          </p:nvSpPr>
          <p:spPr bwMode="auto">
            <a:xfrm>
              <a:off x="603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12703" name="Text Box 31"/>
            <p:cNvSpPr txBox="1">
              <a:spLocks noChangeArrowheads="1"/>
            </p:cNvSpPr>
            <p:nvPr/>
          </p:nvSpPr>
          <p:spPr bwMode="auto">
            <a:xfrm>
              <a:off x="808" y="1664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aphicFrame>
        <p:nvGraphicFramePr>
          <p:cNvPr id="412704" name="Group 32"/>
          <p:cNvGraphicFramePr>
            <a:graphicFrameLocks noGrp="1"/>
          </p:cNvGraphicFramePr>
          <p:nvPr/>
        </p:nvGraphicFramePr>
        <p:xfrm>
          <a:off x="4826000" y="5791200"/>
          <a:ext cx="4141788" cy="335280"/>
        </p:xfrm>
        <a:graphic>
          <a:graphicData uri="http://schemas.openxmlformats.org/drawingml/2006/table">
            <a:tbl>
              <a:tblPr/>
              <a:tblGrid>
                <a:gridCol w="414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43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43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43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1433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2728" name="Text Box 56"/>
          <p:cNvSpPr txBox="1">
            <a:spLocks noChangeArrowheads="1"/>
          </p:cNvSpPr>
          <p:nvPr/>
        </p:nvSpPr>
        <p:spPr bwMode="auto">
          <a:xfrm>
            <a:off x="4264025" y="5741988"/>
            <a:ext cx="40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A:</a:t>
            </a:r>
          </a:p>
        </p:txBody>
      </p:sp>
      <p:sp>
        <p:nvSpPr>
          <p:cNvPr id="412729" name="Freeform 57"/>
          <p:cNvSpPr>
            <a:spLocks/>
          </p:cNvSpPr>
          <p:nvPr/>
        </p:nvSpPr>
        <p:spPr bwMode="auto">
          <a:xfrm>
            <a:off x="5924550" y="3371850"/>
            <a:ext cx="2636838" cy="1811338"/>
          </a:xfrm>
          <a:custGeom>
            <a:avLst/>
            <a:gdLst>
              <a:gd name="T0" fmla="*/ 300 w 1661"/>
              <a:gd name="T1" fmla="*/ 593 h 1141"/>
              <a:gd name="T2" fmla="*/ 260 w 1661"/>
              <a:gd name="T3" fmla="*/ 638 h 1141"/>
              <a:gd name="T4" fmla="*/ 158 w 1661"/>
              <a:gd name="T5" fmla="*/ 666 h 1141"/>
              <a:gd name="T6" fmla="*/ 85 w 1661"/>
              <a:gd name="T7" fmla="*/ 694 h 1141"/>
              <a:gd name="T8" fmla="*/ 57 w 1661"/>
              <a:gd name="T9" fmla="*/ 711 h 1141"/>
              <a:gd name="T10" fmla="*/ 12 w 1661"/>
              <a:gd name="T11" fmla="*/ 768 h 1141"/>
              <a:gd name="T12" fmla="*/ 0 w 1661"/>
              <a:gd name="T13" fmla="*/ 802 h 1141"/>
              <a:gd name="T14" fmla="*/ 40 w 1661"/>
              <a:gd name="T15" fmla="*/ 966 h 1141"/>
              <a:gd name="T16" fmla="*/ 62 w 1661"/>
              <a:gd name="T17" fmla="*/ 1011 h 1141"/>
              <a:gd name="T18" fmla="*/ 91 w 1661"/>
              <a:gd name="T19" fmla="*/ 1056 h 1141"/>
              <a:gd name="T20" fmla="*/ 125 w 1661"/>
              <a:gd name="T21" fmla="*/ 1078 h 1141"/>
              <a:gd name="T22" fmla="*/ 108 w 1661"/>
              <a:gd name="T23" fmla="*/ 1084 h 1141"/>
              <a:gd name="T24" fmla="*/ 147 w 1661"/>
              <a:gd name="T25" fmla="*/ 1095 h 1141"/>
              <a:gd name="T26" fmla="*/ 277 w 1661"/>
              <a:gd name="T27" fmla="*/ 1129 h 1141"/>
              <a:gd name="T28" fmla="*/ 322 w 1661"/>
              <a:gd name="T29" fmla="*/ 1124 h 1141"/>
              <a:gd name="T30" fmla="*/ 334 w 1661"/>
              <a:gd name="T31" fmla="*/ 1135 h 1141"/>
              <a:gd name="T32" fmla="*/ 350 w 1661"/>
              <a:gd name="T33" fmla="*/ 1124 h 1141"/>
              <a:gd name="T34" fmla="*/ 418 w 1661"/>
              <a:gd name="T35" fmla="*/ 1101 h 1141"/>
              <a:gd name="T36" fmla="*/ 475 w 1661"/>
              <a:gd name="T37" fmla="*/ 1078 h 1141"/>
              <a:gd name="T38" fmla="*/ 514 w 1661"/>
              <a:gd name="T39" fmla="*/ 1067 h 1141"/>
              <a:gd name="T40" fmla="*/ 791 w 1661"/>
              <a:gd name="T41" fmla="*/ 1095 h 1141"/>
              <a:gd name="T42" fmla="*/ 910 w 1661"/>
              <a:gd name="T43" fmla="*/ 1141 h 1141"/>
              <a:gd name="T44" fmla="*/ 972 w 1661"/>
              <a:gd name="T45" fmla="*/ 1101 h 1141"/>
              <a:gd name="T46" fmla="*/ 977 w 1661"/>
              <a:gd name="T47" fmla="*/ 920 h 1141"/>
              <a:gd name="T48" fmla="*/ 989 w 1661"/>
              <a:gd name="T49" fmla="*/ 909 h 1141"/>
              <a:gd name="T50" fmla="*/ 1147 w 1661"/>
              <a:gd name="T51" fmla="*/ 824 h 1141"/>
              <a:gd name="T52" fmla="*/ 1373 w 1661"/>
              <a:gd name="T53" fmla="*/ 847 h 1141"/>
              <a:gd name="T54" fmla="*/ 1587 w 1661"/>
              <a:gd name="T55" fmla="*/ 819 h 1141"/>
              <a:gd name="T56" fmla="*/ 1610 w 1661"/>
              <a:gd name="T57" fmla="*/ 796 h 1141"/>
              <a:gd name="T58" fmla="*/ 1638 w 1661"/>
              <a:gd name="T59" fmla="*/ 751 h 1141"/>
              <a:gd name="T60" fmla="*/ 1644 w 1661"/>
              <a:gd name="T61" fmla="*/ 734 h 1141"/>
              <a:gd name="T62" fmla="*/ 1649 w 1661"/>
              <a:gd name="T63" fmla="*/ 717 h 1141"/>
              <a:gd name="T64" fmla="*/ 1661 w 1661"/>
              <a:gd name="T65" fmla="*/ 683 h 1141"/>
              <a:gd name="T66" fmla="*/ 1632 w 1661"/>
              <a:gd name="T67" fmla="*/ 570 h 1141"/>
              <a:gd name="T68" fmla="*/ 1615 w 1661"/>
              <a:gd name="T69" fmla="*/ 519 h 1141"/>
              <a:gd name="T70" fmla="*/ 1610 w 1661"/>
              <a:gd name="T71" fmla="*/ 469 h 1141"/>
              <a:gd name="T72" fmla="*/ 1598 w 1661"/>
              <a:gd name="T73" fmla="*/ 423 h 1141"/>
              <a:gd name="T74" fmla="*/ 1587 w 1661"/>
              <a:gd name="T75" fmla="*/ 367 h 1141"/>
              <a:gd name="T76" fmla="*/ 1553 w 1661"/>
              <a:gd name="T77" fmla="*/ 299 h 1141"/>
              <a:gd name="T78" fmla="*/ 1519 w 1661"/>
              <a:gd name="T79" fmla="*/ 226 h 1141"/>
              <a:gd name="T80" fmla="*/ 1491 w 1661"/>
              <a:gd name="T81" fmla="*/ 186 h 1141"/>
              <a:gd name="T82" fmla="*/ 1378 w 1661"/>
              <a:gd name="T83" fmla="*/ 102 h 1141"/>
              <a:gd name="T84" fmla="*/ 1265 w 1661"/>
              <a:gd name="T85" fmla="*/ 51 h 1141"/>
              <a:gd name="T86" fmla="*/ 1130 w 1661"/>
              <a:gd name="T87" fmla="*/ 0 h 1141"/>
              <a:gd name="T88" fmla="*/ 983 w 1661"/>
              <a:gd name="T89" fmla="*/ 11 h 1141"/>
              <a:gd name="T90" fmla="*/ 926 w 1661"/>
              <a:gd name="T91" fmla="*/ 22 h 1141"/>
              <a:gd name="T92" fmla="*/ 893 w 1661"/>
              <a:gd name="T93" fmla="*/ 34 h 1141"/>
              <a:gd name="T94" fmla="*/ 814 w 1661"/>
              <a:gd name="T95" fmla="*/ 73 h 1141"/>
              <a:gd name="T96" fmla="*/ 734 w 1661"/>
              <a:gd name="T97" fmla="*/ 113 h 1141"/>
              <a:gd name="T98" fmla="*/ 661 w 1661"/>
              <a:gd name="T99" fmla="*/ 164 h 1141"/>
              <a:gd name="T100" fmla="*/ 616 w 1661"/>
              <a:gd name="T101" fmla="*/ 198 h 1141"/>
              <a:gd name="T102" fmla="*/ 582 w 1661"/>
              <a:gd name="T103" fmla="*/ 220 h 1141"/>
              <a:gd name="T104" fmla="*/ 571 w 1661"/>
              <a:gd name="T105" fmla="*/ 237 h 1141"/>
              <a:gd name="T106" fmla="*/ 554 w 1661"/>
              <a:gd name="T107" fmla="*/ 243 h 1141"/>
              <a:gd name="T108" fmla="*/ 531 w 1661"/>
              <a:gd name="T109" fmla="*/ 265 h 1141"/>
              <a:gd name="T110" fmla="*/ 486 w 1661"/>
              <a:gd name="T111" fmla="*/ 294 h 1141"/>
              <a:gd name="T112" fmla="*/ 418 w 1661"/>
              <a:gd name="T113" fmla="*/ 350 h 1141"/>
              <a:gd name="T114" fmla="*/ 384 w 1661"/>
              <a:gd name="T115" fmla="*/ 384 h 1141"/>
              <a:gd name="T116" fmla="*/ 350 w 1661"/>
              <a:gd name="T117" fmla="*/ 440 h 1141"/>
              <a:gd name="T118" fmla="*/ 328 w 1661"/>
              <a:gd name="T119" fmla="*/ 486 h 1141"/>
              <a:gd name="T120" fmla="*/ 300 w 1661"/>
              <a:gd name="T121" fmla="*/ 576 h 1141"/>
              <a:gd name="T122" fmla="*/ 300 w 1661"/>
              <a:gd name="T123" fmla="*/ 593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61" h="1141">
                <a:moveTo>
                  <a:pt x="300" y="593"/>
                </a:moveTo>
                <a:cubicBezTo>
                  <a:pt x="286" y="607"/>
                  <a:pt x="276" y="625"/>
                  <a:pt x="260" y="638"/>
                </a:cubicBezTo>
                <a:cubicBezTo>
                  <a:pt x="241" y="654"/>
                  <a:pt x="183" y="662"/>
                  <a:pt x="158" y="666"/>
                </a:cubicBezTo>
                <a:cubicBezTo>
                  <a:pt x="130" y="676"/>
                  <a:pt x="113" y="689"/>
                  <a:pt x="85" y="694"/>
                </a:cubicBezTo>
                <a:cubicBezTo>
                  <a:pt x="57" y="725"/>
                  <a:pt x="94" y="689"/>
                  <a:pt x="57" y="711"/>
                </a:cubicBezTo>
                <a:cubicBezTo>
                  <a:pt x="39" y="722"/>
                  <a:pt x="22" y="753"/>
                  <a:pt x="12" y="768"/>
                </a:cubicBezTo>
                <a:cubicBezTo>
                  <a:pt x="5" y="778"/>
                  <a:pt x="0" y="802"/>
                  <a:pt x="0" y="802"/>
                </a:cubicBezTo>
                <a:cubicBezTo>
                  <a:pt x="5" y="868"/>
                  <a:pt x="11" y="910"/>
                  <a:pt x="40" y="966"/>
                </a:cubicBezTo>
                <a:cubicBezTo>
                  <a:pt x="49" y="983"/>
                  <a:pt x="48" y="996"/>
                  <a:pt x="62" y="1011"/>
                </a:cubicBezTo>
                <a:cubicBezTo>
                  <a:pt x="68" y="1029"/>
                  <a:pt x="75" y="1045"/>
                  <a:pt x="91" y="1056"/>
                </a:cubicBezTo>
                <a:cubicBezTo>
                  <a:pt x="102" y="1064"/>
                  <a:pt x="125" y="1078"/>
                  <a:pt x="125" y="1078"/>
                </a:cubicBezTo>
                <a:cubicBezTo>
                  <a:pt x="119" y="1080"/>
                  <a:pt x="103" y="1080"/>
                  <a:pt x="108" y="1084"/>
                </a:cubicBezTo>
                <a:cubicBezTo>
                  <a:pt x="119" y="1092"/>
                  <a:pt x="134" y="1091"/>
                  <a:pt x="147" y="1095"/>
                </a:cubicBezTo>
                <a:cubicBezTo>
                  <a:pt x="191" y="1108"/>
                  <a:pt x="231" y="1122"/>
                  <a:pt x="277" y="1129"/>
                </a:cubicBezTo>
                <a:cubicBezTo>
                  <a:pt x="292" y="1127"/>
                  <a:pt x="307" y="1122"/>
                  <a:pt x="322" y="1124"/>
                </a:cubicBezTo>
                <a:cubicBezTo>
                  <a:pt x="327" y="1125"/>
                  <a:pt x="329" y="1135"/>
                  <a:pt x="334" y="1135"/>
                </a:cubicBezTo>
                <a:cubicBezTo>
                  <a:pt x="340" y="1135"/>
                  <a:pt x="344" y="1127"/>
                  <a:pt x="350" y="1124"/>
                </a:cubicBezTo>
                <a:cubicBezTo>
                  <a:pt x="371" y="1114"/>
                  <a:pt x="396" y="1109"/>
                  <a:pt x="418" y="1101"/>
                </a:cubicBezTo>
                <a:cubicBezTo>
                  <a:pt x="434" y="1086"/>
                  <a:pt x="454" y="1084"/>
                  <a:pt x="475" y="1078"/>
                </a:cubicBezTo>
                <a:cubicBezTo>
                  <a:pt x="488" y="1074"/>
                  <a:pt x="514" y="1067"/>
                  <a:pt x="514" y="1067"/>
                </a:cubicBezTo>
                <a:cubicBezTo>
                  <a:pt x="676" y="1072"/>
                  <a:pt x="684" y="1063"/>
                  <a:pt x="791" y="1095"/>
                </a:cubicBezTo>
                <a:cubicBezTo>
                  <a:pt x="816" y="1122"/>
                  <a:pt x="874" y="1132"/>
                  <a:pt x="910" y="1141"/>
                </a:cubicBezTo>
                <a:cubicBezTo>
                  <a:pt x="953" y="1129"/>
                  <a:pt x="942" y="1129"/>
                  <a:pt x="972" y="1101"/>
                </a:cubicBezTo>
                <a:cubicBezTo>
                  <a:pt x="974" y="1041"/>
                  <a:pt x="972" y="980"/>
                  <a:pt x="977" y="920"/>
                </a:cubicBezTo>
                <a:cubicBezTo>
                  <a:pt x="977" y="915"/>
                  <a:pt x="986" y="914"/>
                  <a:pt x="989" y="909"/>
                </a:cubicBezTo>
                <a:cubicBezTo>
                  <a:pt x="1031" y="839"/>
                  <a:pt x="1068" y="836"/>
                  <a:pt x="1147" y="824"/>
                </a:cubicBezTo>
                <a:cubicBezTo>
                  <a:pt x="1224" y="829"/>
                  <a:pt x="1297" y="836"/>
                  <a:pt x="1373" y="847"/>
                </a:cubicBezTo>
                <a:cubicBezTo>
                  <a:pt x="1473" y="843"/>
                  <a:pt x="1507" y="843"/>
                  <a:pt x="1587" y="819"/>
                </a:cubicBezTo>
                <a:cubicBezTo>
                  <a:pt x="1594" y="811"/>
                  <a:pt x="1604" y="805"/>
                  <a:pt x="1610" y="796"/>
                </a:cubicBezTo>
                <a:cubicBezTo>
                  <a:pt x="1625" y="772"/>
                  <a:pt x="1609" y="770"/>
                  <a:pt x="1638" y="751"/>
                </a:cubicBezTo>
                <a:cubicBezTo>
                  <a:pt x="1640" y="745"/>
                  <a:pt x="1642" y="740"/>
                  <a:pt x="1644" y="734"/>
                </a:cubicBezTo>
                <a:cubicBezTo>
                  <a:pt x="1646" y="728"/>
                  <a:pt x="1647" y="723"/>
                  <a:pt x="1649" y="717"/>
                </a:cubicBezTo>
                <a:cubicBezTo>
                  <a:pt x="1653" y="706"/>
                  <a:pt x="1661" y="683"/>
                  <a:pt x="1661" y="683"/>
                </a:cubicBezTo>
                <a:cubicBezTo>
                  <a:pt x="1655" y="640"/>
                  <a:pt x="1644" y="611"/>
                  <a:pt x="1632" y="570"/>
                </a:cubicBezTo>
                <a:cubicBezTo>
                  <a:pt x="1627" y="553"/>
                  <a:pt x="1615" y="519"/>
                  <a:pt x="1615" y="519"/>
                </a:cubicBezTo>
                <a:cubicBezTo>
                  <a:pt x="1613" y="502"/>
                  <a:pt x="1613" y="485"/>
                  <a:pt x="1610" y="469"/>
                </a:cubicBezTo>
                <a:cubicBezTo>
                  <a:pt x="1607" y="453"/>
                  <a:pt x="1598" y="423"/>
                  <a:pt x="1598" y="423"/>
                </a:cubicBezTo>
                <a:cubicBezTo>
                  <a:pt x="1595" y="403"/>
                  <a:pt x="1596" y="385"/>
                  <a:pt x="1587" y="367"/>
                </a:cubicBezTo>
                <a:cubicBezTo>
                  <a:pt x="1576" y="345"/>
                  <a:pt x="1559" y="323"/>
                  <a:pt x="1553" y="299"/>
                </a:cubicBezTo>
                <a:cubicBezTo>
                  <a:pt x="1545" y="267"/>
                  <a:pt x="1547" y="244"/>
                  <a:pt x="1519" y="226"/>
                </a:cubicBezTo>
                <a:cubicBezTo>
                  <a:pt x="1513" y="206"/>
                  <a:pt x="1505" y="201"/>
                  <a:pt x="1491" y="186"/>
                </a:cubicBezTo>
                <a:cubicBezTo>
                  <a:pt x="1479" y="146"/>
                  <a:pt x="1417" y="114"/>
                  <a:pt x="1378" y="102"/>
                </a:cubicBezTo>
                <a:cubicBezTo>
                  <a:pt x="1359" y="81"/>
                  <a:pt x="1294" y="60"/>
                  <a:pt x="1265" y="51"/>
                </a:cubicBezTo>
                <a:cubicBezTo>
                  <a:pt x="1236" y="19"/>
                  <a:pt x="1170" y="14"/>
                  <a:pt x="1130" y="0"/>
                </a:cubicBezTo>
                <a:cubicBezTo>
                  <a:pt x="1058" y="4"/>
                  <a:pt x="1040" y="2"/>
                  <a:pt x="983" y="11"/>
                </a:cubicBezTo>
                <a:cubicBezTo>
                  <a:pt x="977" y="12"/>
                  <a:pt x="936" y="19"/>
                  <a:pt x="926" y="22"/>
                </a:cubicBezTo>
                <a:cubicBezTo>
                  <a:pt x="915" y="25"/>
                  <a:pt x="893" y="34"/>
                  <a:pt x="893" y="34"/>
                </a:cubicBezTo>
                <a:cubicBezTo>
                  <a:pt x="872" y="53"/>
                  <a:pt x="842" y="64"/>
                  <a:pt x="814" y="73"/>
                </a:cubicBezTo>
                <a:cubicBezTo>
                  <a:pt x="794" y="93"/>
                  <a:pt x="760" y="100"/>
                  <a:pt x="734" y="113"/>
                </a:cubicBezTo>
                <a:cubicBezTo>
                  <a:pt x="708" y="126"/>
                  <a:pt x="684" y="147"/>
                  <a:pt x="661" y="164"/>
                </a:cubicBezTo>
                <a:cubicBezTo>
                  <a:pt x="657" y="167"/>
                  <a:pt x="626" y="190"/>
                  <a:pt x="616" y="198"/>
                </a:cubicBezTo>
                <a:cubicBezTo>
                  <a:pt x="605" y="206"/>
                  <a:pt x="582" y="220"/>
                  <a:pt x="582" y="220"/>
                </a:cubicBezTo>
                <a:cubicBezTo>
                  <a:pt x="578" y="226"/>
                  <a:pt x="576" y="233"/>
                  <a:pt x="571" y="237"/>
                </a:cubicBezTo>
                <a:cubicBezTo>
                  <a:pt x="566" y="241"/>
                  <a:pt x="558" y="239"/>
                  <a:pt x="554" y="243"/>
                </a:cubicBezTo>
                <a:cubicBezTo>
                  <a:pt x="525" y="272"/>
                  <a:pt x="574" y="252"/>
                  <a:pt x="531" y="265"/>
                </a:cubicBezTo>
                <a:cubicBezTo>
                  <a:pt x="517" y="280"/>
                  <a:pt x="505" y="287"/>
                  <a:pt x="486" y="294"/>
                </a:cubicBezTo>
                <a:cubicBezTo>
                  <a:pt x="476" y="309"/>
                  <a:pt x="435" y="339"/>
                  <a:pt x="418" y="350"/>
                </a:cubicBezTo>
                <a:cubicBezTo>
                  <a:pt x="411" y="373"/>
                  <a:pt x="401" y="369"/>
                  <a:pt x="384" y="384"/>
                </a:cubicBezTo>
                <a:cubicBezTo>
                  <a:pt x="379" y="401"/>
                  <a:pt x="363" y="428"/>
                  <a:pt x="350" y="440"/>
                </a:cubicBezTo>
                <a:cubicBezTo>
                  <a:pt x="344" y="459"/>
                  <a:pt x="341" y="471"/>
                  <a:pt x="328" y="486"/>
                </a:cubicBezTo>
                <a:cubicBezTo>
                  <a:pt x="319" y="516"/>
                  <a:pt x="310" y="546"/>
                  <a:pt x="300" y="576"/>
                </a:cubicBezTo>
                <a:cubicBezTo>
                  <a:pt x="294" y="595"/>
                  <a:pt x="288" y="593"/>
                  <a:pt x="300" y="593"/>
                </a:cubicBezTo>
                <a:close/>
              </a:path>
            </a:pathLst>
          </a:custGeom>
          <a:noFill/>
          <a:ln w="254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550" y="2636890"/>
            <a:ext cx="651192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315956A-8026-4861-99E0-6ECDFB0AE94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 Placeholder 19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0B74B6-D3C0-4449-A99A-492CD7BB9EE5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Example:         A</a:t>
            </a:r>
          </a:p>
        </p:txBody>
      </p:sp>
      <p:graphicFrame>
        <p:nvGraphicFramePr>
          <p:cNvPr id="429059" name="Group 3"/>
          <p:cNvGraphicFramePr>
            <a:graphicFrameLocks noGrp="1"/>
          </p:cNvGraphicFramePr>
          <p:nvPr>
            <p:ph idx="1"/>
          </p:nvPr>
        </p:nvGraphicFramePr>
        <p:xfrm>
          <a:off x="4348163" y="381000"/>
          <a:ext cx="4141787" cy="335280"/>
        </p:xfrm>
        <a:graphic>
          <a:graphicData uri="http://schemas.openxmlformats.org/drawingml/2006/table">
            <a:tbl>
              <a:tblPr/>
              <a:tblGrid>
                <a:gridCol w="414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43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43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43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12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1433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9083" name="Group 27"/>
          <p:cNvGrpSpPr>
            <a:grpSpLocks/>
          </p:cNvGrpSpPr>
          <p:nvPr/>
        </p:nvGrpSpPr>
        <p:grpSpPr bwMode="auto">
          <a:xfrm>
            <a:off x="225425" y="1524000"/>
            <a:ext cx="2943225" cy="2044700"/>
            <a:chOff x="137" y="715"/>
            <a:chExt cx="1854" cy="1288"/>
          </a:xfrm>
        </p:grpSpPr>
        <p:sp>
          <p:nvSpPr>
            <p:cNvPr id="429084" name="Line 28"/>
            <p:cNvSpPr>
              <a:spLocks noChangeAspect="1" noChangeShapeType="1"/>
            </p:cNvSpPr>
            <p:nvPr/>
          </p:nvSpPr>
          <p:spPr bwMode="auto">
            <a:xfrm flipV="1">
              <a:off x="851" y="1653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85" name="Line 29"/>
            <p:cNvSpPr>
              <a:spLocks noChangeAspect="1" noChangeShapeType="1"/>
            </p:cNvSpPr>
            <p:nvPr/>
          </p:nvSpPr>
          <p:spPr bwMode="auto">
            <a:xfrm flipV="1">
              <a:off x="1318" y="1366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86" name="Line 30"/>
            <p:cNvSpPr>
              <a:spLocks noChangeAspect="1" noChangeShapeType="1"/>
            </p:cNvSpPr>
            <p:nvPr/>
          </p:nvSpPr>
          <p:spPr bwMode="auto">
            <a:xfrm rot="16200000" flipV="1">
              <a:off x="417" y="161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87" name="Line 31"/>
            <p:cNvSpPr>
              <a:spLocks noChangeAspect="1" noChangeShapeType="1"/>
            </p:cNvSpPr>
            <p:nvPr/>
          </p:nvSpPr>
          <p:spPr bwMode="auto">
            <a:xfrm rot="16200000" flipV="1">
              <a:off x="758" y="136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88" name="Line 32"/>
            <p:cNvSpPr>
              <a:spLocks noChangeAspect="1" noChangeShapeType="1"/>
            </p:cNvSpPr>
            <p:nvPr/>
          </p:nvSpPr>
          <p:spPr bwMode="auto">
            <a:xfrm rot="16200000" flipV="1">
              <a:off x="1154" y="909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243" y="937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090" name="Oval 34"/>
            <p:cNvSpPr>
              <a:spLocks noChangeArrowheads="1"/>
            </p:cNvSpPr>
            <p:nvPr/>
          </p:nvSpPr>
          <p:spPr bwMode="auto">
            <a:xfrm>
              <a:off x="387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091" name="Oval 35"/>
            <p:cNvSpPr>
              <a:spLocks noChangeArrowheads="1"/>
            </p:cNvSpPr>
            <p:nvPr/>
          </p:nvSpPr>
          <p:spPr bwMode="auto">
            <a:xfrm>
              <a:off x="137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092" name="Oval 36"/>
            <p:cNvSpPr>
              <a:spLocks noChangeArrowheads="1"/>
            </p:cNvSpPr>
            <p:nvPr/>
          </p:nvSpPr>
          <p:spPr bwMode="auto">
            <a:xfrm>
              <a:off x="57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093" name="Oval 37"/>
            <p:cNvSpPr>
              <a:spLocks noChangeArrowheads="1"/>
            </p:cNvSpPr>
            <p:nvPr/>
          </p:nvSpPr>
          <p:spPr bwMode="auto">
            <a:xfrm>
              <a:off x="675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094" name="Oval 38"/>
            <p:cNvSpPr>
              <a:spLocks noChangeArrowheads="1"/>
            </p:cNvSpPr>
            <p:nvPr/>
          </p:nvSpPr>
          <p:spPr bwMode="auto">
            <a:xfrm>
              <a:off x="96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D011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095" name="Oval 39"/>
            <p:cNvSpPr>
              <a:spLocks noChangeArrowheads="1"/>
            </p:cNvSpPr>
            <p:nvPr/>
          </p:nvSpPr>
          <p:spPr bwMode="auto">
            <a:xfrm>
              <a:off x="81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096" name="Oval 40"/>
            <p:cNvSpPr>
              <a:spLocks noChangeArrowheads="1"/>
            </p:cNvSpPr>
            <p:nvPr/>
          </p:nvSpPr>
          <p:spPr bwMode="auto">
            <a:xfrm>
              <a:off x="1131" y="84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097" name="Oval 41"/>
            <p:cNvSpPr>
              <a:spLocks noChangeArrowheads="1"/>
            </p:cNvSpPr>
            <p:nvPr/>
          </p:nvSpPr>
          <p:spPr bwMode="auto">
            <a:xfrm>
              <a:off x="1537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21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099" name="Oval 43"/>
            <p:cNvSpPr>
              <a:spLocks noChangeArrowheads="1"/>
            </p:cNvSpPr>
            <p:nvPr/>
          </p:nvSpPr>
          <p:spPr bwMode="auto">
            <a:xfrm>
              <a:off x="1789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100" name="Text Box 44"/>
            <p:cNvSpPr txBox="1">
              <a:spLocks noChangeArrowheads="1"/>
            </p:cNvSpPr>
            <p:nvPr/>
          </p:nvSpPr>
          <p:spPr bwMode="auto">
            <a:xfrm>
              <a:off x="1152" y="715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01" name="Text Box 45"/>
            <p:cNvSpPr txBox="1">
              <a:spLocks noChangeArrowheads="1"/>
            </p:cNvSpPr>
            <p:nvPr/>
          </p:nvSpPr>
          <p:spPr bwMode="auto">
            <a:xfrm>
              <a:off x="699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1552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03" name="Text Box 47"/>
            <p:cNvSpPr txBox="1">
              <a:spLocks noChangeArrowheads="1"/>
            </p:cNvSpPr>
            <p:nvPr/>
          </p:nvSpPr>
          <p:spPr bwMode="auto">
            <a:xfrm>
              <a:off x="406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04" name="Text Box 48"/>
            <p:cNvSpPr txBox="1">
              <a:spLocks noChangeArrowheads="1"/>
            </p:cNvSpPr>
            <p:nvPr/>
          </p:nvSpPr>
          <p:spPr bwMode="auto">
            <a:xfrm>
              <a:off x="992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1237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106" name="Text Box 50"/>
            <p:cNvSpPr txBox="1">
              <a:spLocks noChangeArrowheads="1"/>
            </p:cNvSpPr>
            <p:nvPr/>
          </p:nvSpPr>
          <p:spPr bwMode="auto">
            <a:xfrm>
              <a:off x="1824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07" name="Text Box 51"/>
            <p:cNvSpPr txBox="1">
              <a:spLocks noChangeArrowheads="1"/>
            </p:cNvSpPr>
            <p:nvPr/>
          </p:nvSpPr>
          <p:spPr bwMode="auto">
            <a:xfrm>
              <a:off x="150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603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09" name="Text Box 53"/>
            <p:cNvSpPr txBox="1">
              <a:spLocks noChangeArrowheads="1"/>
            </p:cNvSpPr>
            <p:nvPr/>
          </p:nvSpPr>
          <p:spPr bwMode="auto">
            <a:xfrm>
              <a:off x="808" y="1664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pSp>
        <p:nvGrpSpPr>
          <p:cNvPr id="429110" name="Group 54"/>
          <p:cNvGrpSpPr>
            <a:grpSpLocks/>
          </p:cNvGrpSpPr>
          <p:nvPr/>
        </p:nvGrpSpPr>
        <p:grpSpPr bwMode="auto">
          <a:xfrm>
            <a:off x="217488" y="4279900"/>
            <a:ext cx="2943225" cy="2044700"/>
            <a:chOff x="137" y="2528"/>
            <a:chExt cx="1854" cy="1288"/>
          </a:xfrm>
        </p:grpSpPr>
        <p:sp>
          <p:nvSpPr>
            <p:cNvPr id="429111" name="Line 55"/>
            <p:cNvSpPr>
              <a:spLocks noChangeAspect="1" noChangeShapeType="1"/>
            </p:cNvSpPr>
            <p:nvPr/>
          </p:nvSpPr>
          <p:spPr bwMode="auto">
            <a:xfrm flipV="1">
              <a:off x="851" y="3466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2" name="Line 56"/>
            <p:cNvSpPr>
              <a:spLocks noChangeAspect="1" noChangeShapeType="1"/>
            </p:cNvSpPr>
            <p:nvPr/>
          </p:nvSpPr>
          <p:spPr bwMode="auto">
            <a:xfrm flipV="1">
              <a:off x="1318" y="3179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3" name="Line 57"/>
            <p:cNvSpPr>
              <a:spLocks noChangeAspect="1" noChangeShapeType="1"/>
            </p:cNvSpPr>
            <p:nvPr/>
          </p:nvSpPr>
          <p:spPr bwMode="auto">
            <a:xfrm rot="16200000" flipV="1">
              <a:off x="417" y="3424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4" name="Line 58"/>
            <p:cNvSpPr>
              <a:spLocks noChangeAspect="1" noChangeShapeType="1"/>
            </p:cNvSpPr>
            <p:nvPr/>
          </p:nvSpPr>
          <p:spPr bwMode="auto">
            <a:xfrm rot="16200000" flipV="1">
              <a:off x="758" y="3174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5" name="Line 59"/>
            <p:cNvSpPr>
              <a:spLocks noChangeAspect="1" noChangeShapeType="1"/>
            </p:cNvSpPr>
            <p:nvPr/>
          </p:nvSpPr>
          <p:spPr bwMode="auto">
            <a:xfrm rot="16200000" flipV="1">
              <a:off x="1154" y="2722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6" name="Line 60"/>
            <p:cNvSpPr>
              <a:spLocks noChangeShapeType="1"/>
            </p:cNvSpPr>
            <p:nvPr/>
          </p:nvSpPr>
          <p:spPr bwMode="auto">
            <a:xfrm flipV="1">
              <a:off x="243" y="2750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17" name="Oval 61"/>
            <p:cNvSpPr>
              <a:spLocks noChangeArrowheads="1"/>
            </p:cNvSpPr>
            <p:nvPr/>
          </p:nvSpPr>
          <p:spPr bwMode="auto">
            <a:xfrm>
              <a:off x="387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118" name="Oval 62"/>
            <p:cNvSpPr>
              <a:spLocks noChangeArrowheads="1"/>
            </p:cNvSpPr>
            <p:nvPr/>
          </p:nvSpPr>
          <p:spPr bwMode="auto">
            <a:xfrm>
              <a:off x="137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19" name="Oval 63"/>
            <p:cNvSpPr>
              <a:spLocks noChangeArrowheads="1"/>
            </p:cNvSpPr>
            <p:nvPr/>
          </p:nvSpPr>
          <p:spPr bwMode="auto">
            <a:xfrm>
              <a:off x="579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20" name="Oval 64"/>
            <p:cNvSpPr>
              <a:spLocks noChangeArrowheads="1"/>
            </p:cNvSpPr>
            <p:nvPr/>
          </p:nvSpPr>
          <p:spPr bwMode="auto">
            <a:xfrm>
              <a:off x="675" y="3086"/>
              <a:ext cx="202" cy="20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D011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21" name="Oval 65"/>
            <p:cNvSpPr>
              <a:spLocks noChangeArrowheads="1"/>
            </p:cNvSpPr>
            <p:nvPr/>
          </p:nvSpPr>
          <p:spPr bwMode="auto">
            <a:xfrm>
              <a:off x="963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122" name="Oval 66"/>
            <p:cNvSpPr>
              <a:spLocks noChangeArrowheads="1"/>
            </p:cNvSpPr>
            <p:nvPr/>
          </p:nvSpPr>
          <p:spPr bwMode="auto">
            <a:xfrm>
              <a:off x="819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23" name="Oval 67"/>
            <p:cNvSpPr>
              <a:spLocks noChangeArrowheads="1"/>
            </p:cNvSpPr>
            <p:nvPr/>
          </p:nvSpPr>
          <p:spPr bwMode="auto">
            <a:xfrm>
              <a:off x="1131" y="265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24" name="Oval 68"/>
            <p:cNvSpPr>
              <a:spLocks noChangeArrowheads="1"/>
            </p:cNvSpPr>
            <p:nvPr/>
          </p:nvSpPr>
          <p:spPr bwMode="auto">
            <a:xfrm>
              <a:off x="1537" y="3086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125" name="Oval 69"/>
            <p:cNvSpPr>
              <a:spLocks noChangeArrowheads="1"/>
            </p:cNvSpPr>
            <p:nvPr/>
          </p:nvSpPr>
          <p:spPr bwMode="auto">
            <a:xfrm>
              <a:off x="1213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26" name="Oval 70"/>
            <p:cNvSpPr>
              <a:spLocks noChangeArrowheads="1"/>
            </p:cNvSpPr>
            <p:nvPr/>
          </p:nvSpPr>
          <p:spPr bwMode="auto">
            <a:xfrm>
              <a:off x="1789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27" name="Text Box 71"/>
            <p:cNvSpPr txBox="1">
              <a:spLocks noChangeArrowheads="1"/>
            </p:cNvSpPr>
            <p:nvPr/>
          </p:nvSpPr>
          <p:spPr bwMode="auto">
            <a:xfrm>
              <a:off x="1152" y="252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28" name="Text Box 72"/>
            <p:cNvSpPr txBox="1">
              <a:spLocks noChangeArrowheads="1"/>
            </p:cNvSpPr>
            <p:nvPr/>
          </p:nvSpPr>
          <p:spPr bwMode="auto">
            <a:xfrm>
              <a:off x="699" y="2961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29" name="Text Box 73"/>
            <p:cNvSpPr txBox="1">
              <a:spLocks noChangeArrowheads="1"/>
            </p:cNvSpPr>
            <p:nvPr/>
          </p:nvSpPr>
          <p:spPr bwMode="auto">
            <a:xfrm>
              <a:off x="1552" y="2961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30" name="Text Box 74"/>
            <p:cNvSpPr txBox="1">
              <a:spLocks noChangeArrowheads="1"/>
            </p:cNvSpPr>
            <p:nvPr/>
          </p:nvSpPr>
          <p:spPr bwMode="auto">
            <a:xfrm>
              <a:off x="406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31" name="Text Box 75"/>
            <p:cNvSpPr txBox="1">
              <a:spLocks noChangeArrowheads="1"/>
            </p:cNvSpPr>
            <p:nvPr/>
          </p:nvSpPr>
          <p:spPr bwMode="auto">
            <a:xfrm>
              <a:off x="992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132" name="Text Box 76"/>
            <p:cNvSpPr txBox="1">
              <a:spLocks noChangeArrowheads="1"/>
            </p:cNvSpPr>
            <p:nvPr/>
          </p:nvSpPr>
          <p:spPr bwMode="auto">
            <a:xfrm>
              <a:off x="1237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133" name="Text Box 77"/>
            <p:cNvSpPr txBox="1">
              <a:spLocks noChangeArrowheads="1"/>
            </p:cNvSpPr>
            <p:nvPr/>
          </p:nvSpPr>
          <p:spPr bwMode="auto">
            <a:xfrm>
              <a:off x="1824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34" name="Text Box 78"/>
            <p:cNvSpPr txBox="1">
              <a:spLocks noChangeArrowheads="1"/>
            </p:cNvSpPr>
            <p:nvPr/>
          </p:nvSpPr>
          <p:spPr bwMode="auto">
            <a:xfrm>
              <a:off x="150" y="3477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35" name="Text Box 79"/>
            <p:cNvSpPr txBox="1">
              <a:spLocks noChangeArrowheads="1"/>
            </p:cNvSpPr>
            <p:nvPr/>
          </p:nvSpPr>
          <p:spPr bwMode="auto">
            <a:xfrm>
              <a:off x="603" y="3477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36" name="Text Box 80"/>
            <p:cNvSpPr txBox="1">
              <a:spLocks noChangeArrowheads="1"/>
            </p:cNvSpPr>
            <p:nvPr/>
          </p:nvSpPr>
          <p:spPr bwMode="auto">
            <a:xfrm>
              <a:off x="808" y="3477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pSp>
        <p:nvGrpSpPr>
          <p:cNvPr id="429137" name="Group 81"/>
          <p:cNvGrpSpPr>
            <a:grpSpLocks/>
          </p:cNvGrpSpPr>
          <p:nvPr/>
        </p:nvGrpSpPr>
        <p:grpSpPr bwMode="auto">
          <a:xfrm>
            <a:off x="3087688" y="1524000"/>
            <a:ext cx="2943225" cy="2044700"/>
            <a:chOff x="1940" y="715"/>
            <a:chExt cx="1854" cy="1288"/>
          </a:xfrm>
        </p:grpSpPr>
        <p:sp>
          <p:nvSpPr>
            <p:cNvPr id="429138" name="Line 82"/>
            <p:cNvSpPr>
              <a:spLocks noChangeAspect="1" noChangeShapeType="1"/>
            </p:cNvSpPr>
            <p:nvPr/>
          </p:nvSpPr>
          <p:spPr bwMode="auto">
            <a:xfrm flipV="1">
              <a:off x="2654" y="1653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39" name="Line 83"/>
            <p:cNvSpPr>
              <a:spLocks noChangeAspect="1" noChangeShapeType="1"/>
            </p:cNvSpPr>
            <p:nvPr/>
          </p:nvSpPr>
          <p:spPr bwMode="auto">
            <a:xfrm flipV="1">
              <a:off x="3121" y="1366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40" name="Line 84"/>
            <p:cNvSpPr>
              <a:spLocks noChangeAspect="1" noChangeShapeType="1"/>
            </p:cNvSpPr>
            <p:nvPr/>
          </p:nvSpPr>
          <p:spPr bwMode="auto">
            <a:xfrm rot="16200000" flipV="1">
              <a:off x="2220" y="161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41" name="Line 85"/>
            <p:cNvSpPr>
              <a:spLocks noChangeAspect="1" noChangeShapeType="1"/>
            </p:cNvSpPr>
            <p:nvPr/>
          </p:nvSpPr>
          <p:spPr bwMode="auto">
            <a:xfrm rot="16200000" flipV="1">
              <a:off x="2561" y="136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42" name="Line 86"/>
            <p:cNvSpPr>
              <a:spLocks noChangeAspect="1" noChangeShapeType="1"/>
            </p:cNvSpPr>
            <p:nvPr/>
          </p:nvSpPr>
          <p:spPr bwMode="auto">
            <a:xfrm rot="16200000" flipV="1">
              <a:off x="2957" y="909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43" name="Line 87"/>
            <p:cNvSpPr>
              <a:spLocks noChangeShapeType="1"/>
            </p:cNvSpPr>
            <p:nvPr/>
          </p:nvSpPr>
          <p:spPr bwMode="auto">
            <a:xfrm flipV="1">
              <a:off x="2046" y="937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44" name="Oval 88"/>
            <p:cNvSpPr>
              <a:spLocks noChangeArrowheads="1"/>
            </p:cNvSpPr>
            <p:nvPr/>
          </p:nvSpPr>
          <p:spPr bwMode="auto">
            <a:xfrm>
              <a:off x="2190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D011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45" name="Oval 89"/>
            <p:cNvSpPr>
              <a:spLocks noChangeArrowheads="1"/>
            </p:cNvSpPr>
            <p:nvPr/>
          </p:nvSpPr>
          <p:spPr bwMode="auto">
            <a:xfrm>
              <a:off x="1940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146" name="Oval 90"/>
            <p:cNvSpPr>
              <a:spLocks noChangeArrowheads="1"/>
            </p:cNvSpPr>
            <p:nvPr/>
          </p:nvSpPr>
          <p:spPr bwMode="auto">
            <a:xfrm>
              <a:off x="2382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47" name="Oval 91"/>
            <p:cNvSpPr>
              <a:spLocks noChangeArrowheads="1"/>
            </p:cNvSpPr>
            <p:nvPr/>
          </p:nvSpPr>
          <p:spPr bwMode="auto">
            <a:xfrm>
              <a:off x="2478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48" name="Oval 92"/>
            <p:cNvSpPr>
              <a:spLocks noChangeArrowheads="1"/>
            </p:cNvSpPr>
            <p:nvPr/>
          </p:nvSpPr>
          <p:spPr bwMode="auto">
            <a:xfrm>
              <a:off x="2766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149" name="Oval 93"/>
            <p:cNvSpPr>
              <a:spLocks noChangeArrowheads="1"/>
            </p:cNvSpPr>
            <p:nvPr/>
          </p:nvSpPr>
          <p:spPr bwMode="auto">
            <a:xfrm>
              <a:off x="2622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50" name="Oval 94"/>
            <p:cNvSpPr>
              <a:spLocks noChangeArrowheads="1"/>
            </p:cNvSpPr>
            <p:nvPr/>
          </p:nvSpPr>
          <p:spPr bwMode="auto">
            <a:xfrm>
              <a:off x="2934" y="84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51" name="Oval 95"/>
            <p:cNvSpPr>
              <a:spLocks noChangeArrowheads="1"/>
            </p:cNvSpPr>
            <p:nvPr/>
          </p:nvSpPr>
          <p:spPr bwMode="auto">
            <a:xfrm>
              <a:off x="3340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52" name="Oval 96"/>
            <p:cNvSpPr>
              <a:spLocks noChangeArrowheads="1"/>
            </p:cNvSpPr>
            <p:nvPr/>
          </p:nvSpPr>
          <p:spPr bwMode="auto">
            <a:xfrm>
              <a:off x="3016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53" name="Oval 97"/>
            <p:cNvSpPr>
              <a:spLocks noChangeArrowheads="1"/>
            </p:cNvSpPr>
            <p:nvPr/>
          </p:nvSpPr>
          <p:spPr bwMode="auto">
            <a:xfrm>
              <a:off x="3592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154" name="Text Box 98"/>
            <p:cNvSpPr txBox="1">
              <a:spLocks noChangeArrowheads="1"/>
            </p:cNvSpPr>
            <p:nvPr/>
          </p:nvSpPr>
          <p:spPr bwMode="auto">
            <a:xfrm>
              <a:off x="2955" y="715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55" name="Text Box 99"/>
            <p:cNvSpPr txBox="1">
              <a:spLocks noChangeArrowheads="1"/>
            </p:cNvSpPr>
            <p:nvPr/>
          </p:nvSpPr>
          <p:spPr bwMode="auto">
            <a:xfrm>
              <a:off x="2502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56" name="Text Box 100"/>
            <p:cNvSpPr txBox="1">
              <a:spLocks noChangeArrowheads="1"/>
            </p:cNvSpPr>
            <p:nvPr/>
          </p:nvSpPr>
          <p:spPr bwMode="auto">
            <a:xfrm>
              <a:off x="3355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57" name="Text Box 101"/>
            <p:cNvSpPr txBox="1">
              <a:spLocks noChangeArrowheads="1"/>
            </p:cNvSpPr>
            <p:nvPr/>
          </p:nvSpPr>
          <p:spPr bwMode="auto">
            <a:xfrm>
              <a:off x="2209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58" name="Text Box 102"/>
            <p:cNvSpPr txBox="1">
              <a:spLocks noChangeArrowheads="1"/>
            </p:cNvSpPr>
            <p:nvPr/>
          </p:nvSpPr>
          <p:spPr bwMode="auto">
            <a:xfrm>
              <a:off x="2795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159" name="Text Box 103"/>
            <p:cNvSpPr txBox="1">
              <a:spLocks noChangeArrowheads="1"/>
            </p:cNvSpPr>
            <p:nvPr/>
          </p:nvSpPr>
          <p:spPr bwMode="auto">
            <a:xfrm>
              <a:off x="3040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160" name="Text Box 104"/>
            <p:cNvSpPr txBox="1">
              <a:spLocks noChangeArrowheads="1"/>
            </p:cNvSpPr>
            <p:nvPr/>
          </p:nvSpPr>
          <p:spPr bwMode="auto">
            <a:xfrm>
              <a:off x="3627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61" name="Text Box 105"/>
            <p:cNvSpPr txBox="1">
              <a:spLocks noChangeArrowheads="1"/>
            </p:cNvSpPr>
            <p:nvPr/>
          </p:nvSpPr>
          <p:spPr bwMode="auto">
            <a:xfrm>
              <a:off x="1953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62" name="Text Box 106"/>
            <p:cNvSpPr txBox="1">
              <a:spLocks noChangeArrowheads="1"/>
            </p:cNvSpPr>
            <p:nvPr/>
          </p:nvSpPr>
          <p:spPr bwMode="auto">
            <a:xfrm>
              <a:off x="2406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63" name="Text Box 107"/>
            <p:cNvSpPr txBox="1">
              <a:spLocks noChangeArrowheads="1"/>
            </p:cNvSpPr>
            <p:nvPr/>
          </p:nvSpPr>
          <p:spPr bwMode="auto">
            <a:xfrm>
              <a:off x="2611" y="1664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pSp>
        <p:nvGrpSpPr>
          <p:cNvPr id="429164" name="Group 108"/>
          <p:cNvGrpSpPr>
            <a:grpSpLocks/>
          </p:cNvGrpSpPr>
          <p:nvPr/>
        </p:nvGrpSpPr>
        <p:grpSpPr bwMode="auto">
          <a:xfrm>
            <a:off x="5949950" y="1524000"/>
            <a:ext cx="2943225" cy="2044700"/>
            <a:chOff x="3743" y="715"/>
            <a:chExt cx="1854" cy="1288"/>
          </a:xfrm>
        </p:grpSpPr>
        <p:sp>
          <p:nvSpPr>
            <p:cNvPr id="429165" name="Line 109"/>
            <p:cNvSpPr>
              <a:spLocks noChangeAspect="1" noChangeShapeType="1"/>
            </p:cNvSpPr>
            <p:nvPr/>
          </p:nvSpPr>
          <p:spPr bwMode="auto">
            <a:xfrm flipV="1">
              <a:off x="4457" y="1653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66" name="Line 110"/>
            <p:cNvSpPr>
              <a:spLocks noChangeAspect="1" noChangeShapeType="1"/>
            </p:cNvSpPr>
            <p:nvPr/>
          </p:nvSpPr>
          <p:spPr bwMode="auto">
            <a:xfrm flipV="1">
              <a:off x="4924" y="1366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67" name="Line 111"/>
            <p:cNvSpPr>
              <a:spLocks noChangeAspect="1" noChangeShapeType="1"/>
            </p:cNvSpPr>
            <p:nvPr/>
          </p:nvSpPr>
          <p:spPr bwMode="auto">
            <a:xfrm rot="16200000" flipV="1">
              <a:off x="4023" y="161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68" name="Line 112"/>
            <p:cNvSpPr>
              <a:spLocks noChangeAspect="1" noChangeShapeType="1"/>
            </p:cNvSpPr>
            <p:nvPr/>
          </p:nvSpPr>
          <p:spPr bwMode="auto">
            <a:xfrm rot="16200000" flipV="1">
              <a:off x="4364" y="136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69" name="Line 113"/>
            <p:cNvSpPr>
              <a:spLocks noChangeAspect="1" noChangeShapeType="1"/>
            </p:cNvSpPr>
            <p:nvPr/>
          </p:nvSpPr>
          <p:spPr bwMode="auto">
            <a:xfrm rot="16200000" flipV="1">
              <a:off x="4760" y="909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70" name="Line 114"/>
            <p:cNvSpPr>
              <a:spLocks noChangeShapeType="1"/>
            </p:cNvSpPr>
            <p:nvPr/>
          </p:nvSpPr>
          <p:spPr bwMode="auto">
            <a:xfrm flipV="1">
              <a:off x="3849" y="937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71" name="Oval 115"/>
            <p:cNvSpPr>
              <a:spLocks noChangeArrowheads="1"/>
            </p:cNvSpPr>
            <p:nvPr/>
          </p:nvSpPr>
          <p:spPr bwMode="auto">
            <a:xfrm>
              <a:off x="399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172" name="Oval 116"/>
            <p:cNvSpPr>
              <a:spLocks noChangeArrowheads="1"/>
            </p:cNvSpPr>
            <p:nvPr/>
          </p:nvSpPr>
          <p:spPr bwMode="auto">
            <a:xfrm>
              <a:off x="3743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73" name="Oval 117"/>
            <p:cNvSpPr>
              <a:spLocks noChangeArrowheads="1"/>
            </p:cNvSpPr>
            <p:nvPr/>
          </p:nvSpPr>
          <p:spPr bwMode="auto">
            <a:xfrm>
              <a:off x="4185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74" name="Oval 118"/>
            <p:cNvSpPr>
              <a:spLocks noChangeArrowheads="1"/>
            </p:cNvSpPr>
            <p:nvPr/>
          </p:nvSpPr>
          <p:spPr bwMode="auto">
            <a:xfrm>
              <a:off x="4281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75" name="Oval 119"/>
            <p:cNvSpPr>
              <a:spLocks noChangeArrowheads="1"/>
            </p:cNvSpPr>
            <p:nvPr/>
          </p:nvSpPr>
          <p:spPr bwMode="auto">
            <a:xfrm>
              <a:off x="4569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176" name="Oval 120"/>
            <p:cNvSpPr>
              <a:spLocks noChangeArrowheads="1"/>
            </p:cNvSpPr>
            <p:nvPr/>
          </p:nvSpPr>
          <p:spPr bwMode="auto">
            <a:xfrm>
              <a:off x="4425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77" name="Oval 121"/>
            <p:cNvSpPr>
              <a:spLocks noChangeArrowheads="1"/>
            </p:cNvSpPr>
            <p:nvPr/>
          </p:nvSpPr>
          <p:spPr bwMode="auto">
            <a:xfrm>
              <a:off x="4737" y="84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78" name="Oval 122"/>
            <p:cNvSpPr>
              <a:spLocks noChangeArrowheads="1"/>
            </p:cNvSpPr>
            <p:nvPr/>
          </p:nvSpPr>
          <p:spPr bwMode="auto">
            <a:xfrm>
              <a:off x="5143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D011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79" name="Oval 123"/>
            <p:cNvSpPr>
              <a:spLocks noChangeArrowheads="1"/>
            </p:cNvSpPr>
            <p:nvPr/>
          </p:nvSpPr>
          <p:spPr bwMode="auto">
            <a:xfrm>
              <a:off x="4819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80" name="Oval 124"/>
            <p:cNvSpPr>
              <a:spLocks noChangeArrowheads="1"/>
            </p:cNvSpPr>
            <p:nvPr/>
          </p:nvSpPr>
          <p:spPr bwMode="auto">
            <a:xfrm>
              <a:off x="5395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181" name="Text Box 125"/>
            <p:cNvSpPr txBox="1">
              <a:spLocks noChangeArrowheads="1"/>
            </p:cNvSpPr>
            <p:nvPr/>
          </p:nvSpPr>
          <p:spPr bwMode="auto">
            <a:xfrm>
              <a:off x="4758" y="715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182" name="Text Box 126"/>
            <p:cNvSpPr txBox="1">
              <a:spLocks noChangeArrowheads="1"/>
            </p:cNvSpPr>
            <p:nvPr/>
          </p:nvSpPr>
          <p:spPr bwMode="auto">
            <a:xfrm>
              <a:off x="4305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183" name="Text Box 127"/>
            <p:cNvSpPr txBox="1">
              <a:spLocks noChangeArrowheads="1"/>
            </p:cNvSpPr>
            <p:nvPr/>
          </p:nvSpPr>
          <p:spPr bwMode="auto">
            <a:xfrm>
              <a:off x="5158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184" name="Text Box 128"/>
            <p:cNvSpPr txBox="1">
              <a:spLocks noChangeArrowheads="1"/>
            </p:cNvSpPr>
            <p:nvPr/>
          </p:nvSpPr>
          <p:spPr bwMode="auto">
            <a:xfrm>
              <a:off x="4012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185" name="Text Box 129"/>
            <p:cNvSpPr txBox="1">
              <a:spLocks noChangeArrowheads="1"/>
            </p:cNvSpPr>
            <p:nvPr/>
          </p:nvSpPr>
          <p:spPr bwMode="auto">
            <a:xfrm>
              <a:off x="4598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186" name="Text Box 130"/>
            <p:cNvSpPr txBox="1">
              <a:spLocks noChangeArrowheads="1"/>
            </p:cNvSpPr>
            <p:nvPr/>
          </p:nvSpPr>
          <p:spPr bwMode="auto">
            <a:xfrm>
              <a:off x="4843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187" name="Text Box 131"/>
            <p:cNvSpPr txBox="1">
              <a:spLocks noChangeArrowheads="1"/>
            </p:cNvSpPr>
            <p:nvPr/>
          </p:nvSpPr>
          <p:spPr bwMode="auto">
            <a:xfrm>
              <a:off x="5430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188" name="Text Box 132"/>
            <p:cNvSpPr txBox="1">
              <a:spLocks noChangeArrowheads="1"/>
            </p:cNvSpPr>
            <p:nvPr/>
          </p:nvSpPr>
          <p:spPr bwMode="auto">
            <a:xfrm>
              <a:off x="3756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189" name="Text Box 133"/>
            <p:cNvSpPr txBox="1">
              <a:spLocks noChangeArrowheads="1"/>
            </p:cNvSpPr>
            <p:nvPr/>
          </p:nvSpPr>
          <p:spPr bwMode="auto">
            <a:xfrm>
              <a:off x="4209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190" name="Text Box 134"/>
            <p:cNvSpPr txBox="1">
              <a:spLocks noChangeArrowheads="1"/>
            </p:cNvSpPr>
            <p:nvPr/>
          </p:nvSpPr>
          <p:spPr bwMode="auto">
            <a:xfrm>
              <a:off x="4414" y="1664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pSp>
        <p:nvGrpSpPr>
          <p:cNvPr id="429191" name="Group 135"/>
          <p:cNvGrpSpPr>
            <a:grpSpLocks/>
          </p:cNvGrpSpPr>
          <p:nvPr/>
        </p:nvGrpSpPr>
        <p:grpSpPr bwMode="auto">
          <a:xfrm>
            <a:off x="3079750" y="4279900"/>
            <a:ext cx="2943225" cy="2044700"/>
            <a:chOff x="1940" y="2528"/>
            <a:chExt cx="1854" cy="1288"/>
          </a:xfrm>
        </p:grpSpPr>
        <p:sp>
          <p:nvSpPr>
            <p:cNvPr id="429192" name="Line 136"/>
            <p:cNvSpPr>
              <a:spLocks noChangeAspect="1" noChangeShapeType="1"/>
            </p:cNvSpPr>
            <p:nvPr/>
          </p:nvSpPr>
          <p:spPr bwMode="auto">
            <a:xfrm flipV="1">
              <a:off x="2654" y="3466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3" name="Line 137"/>
            <p:cNvSpPr>
              <a:spLocks noChangeAspect="1" noChangeShapeType="1"/>
            </p:cNvSpPr>
            <p:nvPr/>
          </p:nvSpPr>
          <p:spPr bwMode="auto">
            <a:xfrm flipV="1">
              <a:off x="3121" y="3179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4" name="Line 138"/>
            <p:cNvSpPr>
              <a:spLocks noChangeAspect="1" noChangeShapeType="1"/>
            </p:cNvSpPr>
            <p:nvPr/>
          </p:nvSpPr>
          <p:spPr bwMode="auto">
            <a:xfrm rot="16200000" flipV="1">
              <a:off x="2220" y="3424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5" name="Line 139"/>
            <p:cNvSpPr>
              <a:spLocks noChangeAspect="1" noChangeShapeType="1"/>
            </p:cNvSpPr>
            <p:nvPr/>
          </p:nvSpPr>
          <p:spPr bwMode="auto">
            <a:xfrm rot="16200000" flipV="1">
              <a:off x="2561" y="3174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6" name="Line 140"/>
            <p:cNvSpPr>
              <a:spLocks noChangeAspect="1" noChangeShapeType="1"/>
            </p:cNvSpPr>
            <p:nvPr/>
          </p:nvSpPr>
          <p:spPr bwMode="auto">
            <a:xfrm rot="16200000" flipV="1">
              <a:off x="2957" y="2722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7" name="Line 141"/>
            <p:cNvSpPr>
              <a:spLocks noChangeShapeType="1"/>
            </p:cNvSpPr>
            <p:nvPr/>
          </p:nvSpPr>
          <p:spPr bwMode="auto">
            <a:xfrm flipV="1">
              <a:off x="2046" y="2750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198" name="Oval 142"/>
            <p:cNvSpPr>
              <a:spLocks noChangeArrowheads="1"/>
            </p:cNvSpPr>
            <p:nvPr/>
          </p:nvSpPr>
          <p:spPr bwMode="auto">
            <a:xfrm>
              <a:off x="2190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199" name="Oval 143"/>
            <p:cNvSpPr>
              <a:spLocks noChangeArrowheads="1"/>
            </p:cNvSpPr>
            <p:nvPr/>
          </p:nvSpPr>
          <p:spPr bwMode="auto">
            <a:xfrm>
              <a:off x="1940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200" name="Oval 144"/>
            <p:cNvSpPr>
              <a:spLocks noChangeArrowheads="1"/>
            </p:cNvSpPr>
            <p:nvPr/>
          </p:nvSpPr>
          <p:spPr bwMode="auto">
            <a:xfrm>
              <a:off x="2382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201" name="Oval 145"/>
            <p:cNvSpPr>
              <a:spLocks noChangeArrowheads="1"/>
            </p:cNvSpPr>
            <p:nvPr/>
          </p:nvSpPr>
          <p:spPr bwMode="auto">
            <a:xfrm>
              <a:off x="2478" y="3086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202" name="Oval 146"/>
            <p:cNvSpPr>
              <a:spLocks noChangeArrowheads="1"/>
            </p:cNvSpPr>
            <p:nvPr/>
          </p:nvSpPr>
          <p:spPr bwMode="auto">
            <a:xfrm>
              <a:off x="2766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203" name="Oval 147"/>
            <p:cNvSpPr>
              <a:spLocks noChangeArrowheads="1"/>
            </p:cNvSpPr>
            <p:nvPr/>
          </p:nvSpPr>
          <p:spPr bwMode="auto">
            <a:xfrm>
              <a:off x="2622" y="361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204" name="Oval 148"/>
            <p:cNvSpPr>
              <a:spLocks noChangeArrowheads="1"/>
            </p:cNvSpPr>
            <p:nvPr/>
          </p:nvSpPr>
          <p:spPr bwMode="auto">
            <a:xfrm>
              <a:off x="2934" y="2654"/>
              <a:ext cx="202" cy="20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D011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205" name="Oval 149"/>
            <p:cNvSpPr>
              <a:spLocks noChangeArrowheads="1"/>
            </p:cNvSpPr>
            <p:nvPr/>
          </p:nvSpPr>
          <p:spPr bwMode="auto">
            <a:xfrm>
              <a:off x="3340" y="3086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206" name="Oval 150"/>
            <p:cNvSpPr>
              <a:spLocks noChangeArrowheads="1"/>
            </p:cNvSpPr>
            <p:nvPr/>
          </p:nvSpPr>
          <p:spPr bwMode="auto">
            <a:xfrm>
              <a:off x="3016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207" name="Oval 151"/>
            <p:cNvSpPr>
              <a:spLocks noChangeArrowheads="1"/>
            </p:cNvSpPr>
            <p:nvPr/>
          </p:nvSpPr>
          <p:spPr bwMode="auto">
            <a:xfrm>
              <a:off x="3592" y="3364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208" name="Text Box 152"/>
            <p:cNvSpPr txBox="1">
              <a:spLocks noChangeArrowheads="1"/>
            </p:cNvSpPr>
            <p:nvPr/>
          </p:nvSpPr>
          <p:spPr bwMode="auto">
            <a:xfrm>
              <a:off x="2955" y="252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209" name="Text Box 153"/>
            <p:cNvSpPr txBox="1">
              <a:spLocks noChangeArrowheads="1"/>
            </p:cNvSpPr>
            <p:nvPr/>
          </p:nvSpPr>
          <p:spPr bwMode="auto">
            <a:xfrm>
              <a:off x="2502" y="2961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210" name="Text Box 154"/>
            <p:cNvSpPr txBox="1">
              <a:spLocks noChangeArrowheads="1"/>
            </p:cNvSpPr>
            <p:nvPr/>
          </p:nvSpPr>
          <p:spPr bwMode="auto">
            <a:xfrm>
              <a:off x="3355" y="2961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211" name="Text Box 155"/>
            <p:cNvSpPr txBox="1">
              <a:spLocks noChangeArrowheads="1"/>
            </p:cNvSpPr>
            <p:nvPr/>
          </p:nvSpPr>
          <p:spPr bwMode="auto">
            <a:xfrm>
              <a:off x="2209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212" name="Text Box 156"/>
            <p:cNvSpPr txBox="1">
              <a:spLocks noChangeArrowheads="1"/>
            </p:cNvSpPr>
            <p:nvPr/>
          </p:nvSpPr>
          <p:spPr bwMode="auto">
            <a:xfrm>
              <a:off x="2795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213" name="Text Box 157"/>
            <p:cNvSpPr txBox="1">
              <a:spLocks noChangeArrowheads="1"/>
            </p:cNvSpPr>
            <p:nvPr/>
          </p:nvSpPr>
          <p:spPr bwMode="auto">
            <a:xfrm>
              <a:off x="3040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214" name="Text Box 158"/>
            <p:cNvSpPr txBox="1">
              <a:spLocks noChangeArrowheads="1"/>
            </p:cNvSpPr>
            <p:nvPr/>
          </p:nvSpPr>
          <p:spPr bwMode="auto">
            <a:xfrm>
              <a:off x="3627" y="3236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215" name="Text Box 159"/>
            <p:cNvSpPr txBox="1">
              <a:spLocks noChangeArrowheads="1"/>
            </p:cNvSpPr>
            <p:nvPr/>
          </p:nvSpPr>
          <p:spPr bwMode="auto">
            <a:xfrm>
              <a:off x="1953" y="3477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216" name="Text Box 160"/>
            <p:cNvSpPr txBox="1">
              <a:spLocks noChangeArrowheads="1"/>
            </p:cNvSpPr>
            <p:nvPr/>
          </p:nvSpPr>
          <p:spPr bwMode="auto">
            <a:xfrm>
              <a:off x="2406" y="3477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217" name="Text Box 161"/>
            <p:cNvSpPr txBox="1">
              <a:spLocks noChangeArrowheads="1"/>
            </p:cNvSpPr>
            <p:nvPr/>
          </p:nvSpPr>
          <p:spPr bwMode="auto">
            <a:xfrm>
              <a:off x="2611" y="3477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grpSp>
        <p:nvGrpSpPr>
          <p:cNvPr id="429218" name="Group 162"/>
          <p:cNvGrpSpPr>
            <a:grpSpLocks/>
          </p:cNvGrpSpPr>
          <p:nvPr/>
        </p:nvGrpSpPr>
        <p:grpSpPr bwMode="auto">
          <a:xfrm>
            <a:off x="5942013" y="4279900"/>
            <a:ext cx="2943225" cy="2044700"/>
            <a:chOff x="137" y="715"/>
            <a:chExt cx="1854" cy="1288"/>
          </a:xfrm>
        </p:grpSpPr>
        <p:sp>
          <p:nvSpPr>
            <p:cNvPr id="429219" name="Line 163"/>
            <p:cNvSpPr>
              <a:spLocks noChangeAspect="1" noChangeShapeType="1"/>
            </p:cNvSpPr>
            <p:nvPr/>
          </p:nvSpPr>
          <p:spPr bwMode="auto">
            <a:xfrm flipV="1">
              <a:off x="851" y="1653"/>
              <a:ext cx="259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0" name="Line 164"/>
            <p:cNvSpPr>
              <a:spLocks noChangeAspect="1" noChangeShapeType="1"/>
            </p:cNvSpPr>
            <p:nvPr/>
          </p:nvSpPr>
          <p:spPr bwMode="auto">
            <a:xfrm flipV="1">
              <a:off x="1318" y="1366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1" name="Line 165"/>
            <p:cNvSpPr>
              <a:spLocks noChangeAspect="1" noChangeShapeType="1"/>
            </p:cNvSpPr>
            <p:nvPr/>
          </p:nvSpPr>
          <p:spPr bwMode="auto">
            <a:xfrm rot="16200000" flipV="1">
              <a:off x="417" y="161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2" name="Line 166"/>
            <p:cNvSpPr>
              <a:spLocks noChangeAspect="1" noChangeShapeType="1"/>
            </p:cNvSpPr>
            <p:nvPr/>
          </p:nvSpPr>
          <p:spPr bwMode="auto">
            <a:xfrm rot="16200000" flipV="1">
              <a:off x="758" y="1361"/>
              <a:ext cx="322" cy="3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3" name="Line 167"/>
            <p:cNvSpPr>
              <a:spLocks noChangeAspect="1" noChangeShapeType="1"/>
            </p:cNvSpPr>
            <p:nvPr/>
          </p:nvSpPr>
          <p:spPr bwMode="auto">
            <a:xfrm rot="16200000" flipV="1">
              <a:off x="1154" y="909"/>
              <a:ext cx="80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4" name="Line 168"/>
            <p:cNvSpPr>
              <a:spLocks noChangeShapeType="1"/>
            </p:cNvSpPr>
            <p:nvPr/>
          </p:nvSpPr>
          <p:spPr bwMode="auto">
            <a:xfrm flipV="1">
              <a:off x="243" y="937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429225" name="Oval 169"/>
            <p:cNvSpPr>
              <a:spLocks noChangeArrowheads="1"/>
            </p:cNvSpPr>
            <p:nvPr/>
          </p:nvSpPr>
          <p:spPr bwMode="auto">
            <a:xfrm>
              <a:off x="387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226" name="Oval 170"/>
            <p:cNvSpPr>
              <a:spLocks noChangeArrowheads="1"/>
            </p:cNvSpPr>
            <p:nvPr/>
          </p:nvSpPr>
          <p:spPr bwMode="auto">
            <a:xfrm>
              <a:off x="137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227" name="Oval 171"/>
            <p:cNvSpPr>
              <a:spLocks noChangeArrowheads="1"/>
            </p:cNvSpPr>
            <p:nvPr/>
          </p:nvSpPr>
          <p:spPr bwMode="auto">
            <a:xfrm>
              <a:off x="57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228" name="Oval 172"/>
            <p:cNvSpPr>
              <a:spLocks noChangeArrowheads="1"/>
            </p:cNvSpPr>
            <p:nvPr/>
          </p:nvSpPr>
          <p:spPr bwMode="auto">
            <a:xfrm>
              <a:off x="675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14</a:t>
              </a:r>
            </a:p>
          </p:txBody>
        </p:sp>
        <p:sp>
          <p:nvSpPr>
            <p:cNvPr id="429229" name="Oval 173"/>
            <p:cNvSpPr>
              <a:spLocks noChangeArrowheads="1"/>
            </p:cNvSpPr>
            <p:nvPr/>
          </p:nvSpPr>
          <p:spPr bwMode="auto">
            <a:xfrm>
              <a:off x="96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230" name="Oval 174"/>
            <p:cNvSpPr>
              <a:spLocks noChangeArrowheads="1"/>
            </p:cNvSpPr>
            <p:nvPr/>
          </p:nvSpPr>
          <p:spPr bwMode="auto">
            <a:xfrm>
              <a:off x="819" y="180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231" name="Oval 175"/>
            <p:cNvSpPr>
              <a:spLocks noChangeArrowheads="1"/>
            </p:cNvSpPr>
            <p:nvPr/>
          </p:nvSpPr>
          <p:spPr bwMode="auto">
            <a:xfrm>
              <a:off x="1131" y="84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16</a:t>
              </a:r>
            </a:p>
          </p:txBody>
        </p:sp>
        <p:sp>
          <p:nvSpPr>
            <p:cNvPr id="429232" name="Oval 176"/>
            <p:cNvSpPr>
              <a:spLocks noChangeArrowheads="1"/>
            </p:cNvSpPr>
            <p:nvPr/>
          </p:nvSpPr>
          <p:spPr bwMode="auto">
            <a:xfrm>
              <a:off x="1537" y="1273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429233" name="Oval 177"/>
            <p:cNvSpPr>
              <a:spLocks noChangeArrowheads="1"/>
            </p:cNvSpPr>
            <p:nvPr/>
          </p:nvSpPr>
          <p:spPr bwMode="auto">
            <a:xfrm>
              <a:off x="1213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234" name="Oval 178"/>
            <p:cNvSpPr>
              <a:spLocks noChangeArrowheads="1"/>
            </p:cNvSpPr>
            <p:nvPr/>
          </p:nvSpPr>
          <p:spPr bwMode="auto">
            <a:xfrm>
              <a:off x="1789" y="1551"/>
              <a:ext cx="202" cy="2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235" name="Text Box 179"/>
            <p:cNvSpPr txBox="1">
              <a:spLocks noChangeArrowheads="1"/>
            </p:cNvSpPr>
            <p:nvPr/>
          </p:nvSpPr>
          <p:spPr bwMode="auto">
            <a:xfrm>
              <a:off x="1152" y="715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</a:t>
              </a:r>
            </a:p>
          </p:txBody>
        </p:sp>
        <p:sp>
          <p:nvSpPr>
            <p:cNvPr id="429236" name="Text Box 180"/>
            <p:cNvSpPr txBox="1">
              <a:spLocks noChangeArrowheads="1"/>
            </p:cNvSpPr>
            <p:nvPr/>
          </p:nvSpPr>
          <p:spPr bwMode="auto">
            <a:xfrm>
              <a:off x="699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2</a:t>
              </a:r>
            </a:p>
          </p:txBody>
        </p:sp>
        <p:sp>
          <p:nvSpPr>
            <p:cNvPr id="429237" name="Text Box 181"/>
            <p:cNvSpPr txBox="1">
              <a:spLocks noChangeArrowheads="1"/>
            </p:cNvSpPr>
            <p:nvPr/>
          </p:nvSpPr>
          <p:spPr bwMode="auto">
            <a:xfrm>
              <a:off x="1552" y="1148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3</a:t>
              </a:r>
            </a:p>
          </p:txBody>
        </p:sp>
        <p:sp>
          <p:nvSpPr>
            <p:cNvPr id="429238" name="Text Box 182"/>
            <p:cNvSpPr txBox="1">
              <a:spLocks noChangeArrowheads="1"/>
            </p:cNvSpPr>
            <p:nvPr/>
          </p:nvSpPr>
          <p:spPr bwMode="auto">
            <a:xfrm>
              <a:off x="406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4</a:t>
              </a:r>
            </a:p>
          </p:txBody>
        </p:sp>
        <p:sp>
          <p:nvSpPr>
            <p:cNvPr id="429239" name="Text Box 183"/>
            <p:cNvSpPr txBox="1">
              <a:spLocks noChangeArrowheads="1"/>
            </p:cNvSpPr>
            <p:nvPr/>
          </p:nvSpPr>
          <p:spPr bwMode="auto">
            <a:xfrm>
              <a:off x="992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5</a:t>
              </a:r>
            </a:p>
          </p:txBody>
        </p:sp>
        <p:sp>
          <p:nvSpPr>
            <p:cNvPr id="429240" name="Text Box 184"/>
            <p:cNvSpPr txBox="1">
              <a:spLocks noChangeArrowheads="1"/>
            </p:cNvSpPr>
            <p:nvPr/>
          </p:nvSpPr>
          <p:spPr bwMode="auto">
            <a:xfrm>
              <a:off x="1237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6</a:t>
              </a:r>
            </a:p>
          </p:txBody>
        </p:sp>
        <p:sp>
          <p:nvSpPr>
            <p:cNvPr id="429241" name="Text Box 185"/>
            <p:cNvSpPr txBox="1">
              <a:spLocks noChangeArrowheads="1"/>
            </p:cNvSpPr>
            <p:nvPr/>
          </p:nvSpPr>
          <p:spPr bwMode="auto">
            <a:xfrm>
              <a:off x="1824" y="1423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7</a:t>
              </a:r>
            </a:p>
          </p:txBody>
        </p:sp>
        <p:sp>
          <p:nvSpPr>
            <p:cNvPr id="429242" name="Text Box 186"/>
            <p:cNvSpPr txBox="1">
              <a:spLocks noChangeArrowheads="1"/>
            </p:cNvSpPr>
            <p:nvPr/>
          </p:nvSpPr>
          <p:spPr bwMode="auto">
            <a:xfrm>
              <a:off x="150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8</a:t>
              </a:r>
            </a:p>
          </p:txBody>
        </p:sp>
        <p:sp>
          <p:nvSpPr>
            <p:cNvPr id="429243" name="Text Box 187"/>
            <p:cNvSpPr txBox="1">
              <a:spLocks noChangeArrowheads="1"/>
            </p:cNvSpPr>
            <p:nvPr/>
          </p:nvSpPr>
          <p:spPr bwMode="auto">
            <a:xfrm>
              <a:off x="603" y="166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9</a:t>
              </a:r>
            </a:p>
          </p:txBody>
        </p:sp>
        <p:sp>
          <p:nvSpPr>
            <p:cNvPr id="429244" name="Text Box 188"/>
            <p:cNvSpPr txBox="1">
              <a:spLocks noChangeArrowheads="1"/>
            </p:cNvSpPr>
            <p:nvPr/>
          </p:nvSpPr>
          <p:spPr bwMode="auto">
            <a:xfrm>
              <a:off x="808" y="1664"/>
              <a:ext cx="20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</p:grpSp>
      <p:sp>
        <p:nvSpPr>
          <p:cNvPr id="429245" name="Text Box 189"/>
          <p:cNvSpPr txBox="1">
            <a:spLocks noChangeArrowheads="1"/>
          </p:cNvSpPr>
          <p:nvPr/>
        </p:nvSpPr>
        <p:spPr bwMode="auto">
          <a:xfrm>
            <a:off x="1600200" y="1295400"/>
            <a:ext cx="62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  <a:cs typeface="+mn-cs"/>
              </a:rPr>
              <a:t>i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 = 5</a:t>
            </a:r>
          </a:p>
        </p:txBody>
      </p:sp>
      <p:sp>
        <p:nvSpPr>
          <p:cNvPr id="429246" name="Text Box 190"/>
          <p:cNvSpPr txBox="1">
            <a:spLocks noChangeArrowheads="1"/>
          </p:cNvSpPr>
          <p:nvPr/>
        </p:nvSpPr>
        <p:spPr bwMode="auto">
          <a:xfrm>
            <a:off x="4572000" y="1295400"/>
            <a:ext cx="62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  <a:cs typeface="+mn-cs"/>
              </a:rPr>
              <a:t>i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 = 4</a:t>
            </a:r>
          </a:p>
        </p:txBody>
      </p:sp>
      <p:sp>
        <p:nvSpPr>
          <p:cNvPr id="429247" name="Text Box 191"/>
          <p:cNvSpPr txBox="1">
            <a:spLocks noChangeArrowheads="1"/>
          </p:cNvSpPr>
          <p:nvPr/>
        </p:nvSpPr>
        <p:spPr bwMode="auto">
          <a:xfrm>
            <a:off x="7315200" y="1295400"/>
            <a:ext cx="62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  <a:cs typeface="+mn-cs"/>
              </a:rPr>
              <a:t>i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 = 3</a:t>
            </a:r>
          </a:p>
        </p:txBody>
      </p:sp>
      <p:sp>
        <p:nvSpPr>
          <p:cNvPr id="429248" name="Text Box 192"/>
          <p:cNvSpPr txBox="1">
            <a:spLocks noChangeArrowheads="1"/>
          </p:cNvSpPr>
          <p:nvPr/>
        </p:nvSpPr>
        <p:spPr bwMode="auto">
          <a:xfrm>
            <a:off x="1600200" y="4038600"/>
            <a:ext cx="62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  <a:cs typeface="+mn-cs"/>
              </a:rPr>
              <a:t>i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 = 2</a:t>
            </a:r>
          </a:p>
        </p:txBody>
      </p:sp>
      <p:sp>
        <p:nvSpPr>
          <p:cNvPr id="429249" name="Text Box 193"/>
          <p:cNvSpPr txBox="1">
            <a:spLocks noChangeArrowheads="1"/>
          </p:cNvSpPr>
          <p:nvPr/>
        </p:nvSpPr>
        <p:spPr bwMode="auto">
          <a:xfrm>
            <a:off x="4495800" y="4038600"/>
            <a:ext cx="62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  <a:cs typeface="+mn-cs"/>
              </a:rPr>
              <a:t>i</a:t>
            </a:r>
            <a:r>
              <a:rPr lang="en-US">
                <a:solidFill>
                  <a:srgbClr val="DD0111"/>
                </a:solidFill>
                <a:latin typeface="Arial"/>
                <a:cs typeface="+mn-cs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2577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245" grpId="0"/>
      <p:bldP spid="429246" grpId="0"/>
      <p:bldP spid="429247" grpId="0"/>
      <p:bldP spid="429248" grpId="0"/>
      <p:bldP spid="4292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8CE98-EEF2-442A-9CE6-931FF8074FB1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435202" name="Object 2"/>
          <p:cNvGraphicFramePr>
            <a:graphicFrameLocks noChangeAspect="1"/>
          </p:cNvGraphicFramePr>
          <p:nvPr/>
        </p:nvGraphicFramePr>
        <p:xfrm>
          <a:off x="6518275" y="1693863"/>
          <a:ext cx="2457450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Paint Shop Pro Image" r:id="rId4" imgW="3512195" imgH="2097561" progId="PaintShopPro">
                  <p:embed/>
                </p:oleObj>
              </mc:Choice>
              <mc:Fallback>
                <p:oleObj name="Paint Shop Pro Image" r:id="rId4" imgW="3512195" imgH="2097561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75" y="1693863"/>
                        <a:ext cx="2457450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1313" y="1023938"/>
            <a:ext cx="8229600" cy="563245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/>
              <a:t>Goal:</a:t>
            </a:r>
          </a:p>
          <a:p>
            <a:pPr lvl="1">
              <a:lnSpc>
                <a:spcPct val="130000"/>
              </a:lnSpc>
            </a:pPr>
            <a:r>
              <a:rPr lang="en-US"/>
              <a:t>Sort an array using heap representations</a:t>
            </a:r>
          </a:p>
          <a:p>
            <a:pPr>
              <a:lnSpc>
                <a:spcPct val="130000"/>
              </a:lnSpc>
            </a:pPr>
            <a:r>
              <a:rPr lang="en-US"/>
              <a:t>Idea:</a:t>
            </a:r>
          </a:p>
          <a:p>
            <a:pPr lvl="1">
              <a:lnSpc>
                <a:spcPct val="130000"/>
              </a:lnSpc>
            </a:pPr>
            <a:r>
              <a:rPr lang="en-US"/>
              <a:t>Build a </a:t>
            </a:r>
            <a:r>
              <a:rPr lang="en-US" b="1"/>
              <a:t>max-heap</a:t>
            </a:r>
            <a:r>
              <a:rPr lang="en-US"/>
              <a:t> from the array</a:t>
            </a:r>
          </a:p>
          <a:p>
            <a:pPr lvl="1">
              <a:lnSpc>
                <a:spcPct val="130000"/>
              </a:lnSpc>
            </a:pPr>
            <a:r>
              <a:rPr lang="en-US"/>
              <a:t>Swap the root (the maximum element) with the last element in the array</a:t>
            </a:r>
          </a:p>
          <a:p>
            <a:pPr lvl="1">
              <a:lnSpc>
                <a:spcPct val="130000"/>
              </a:lnSpc>
            </a:pPr>
            <a:r>
              <a:rPr lang="en-US"/>
              <a:t>“Discard” this last node by decreasing the heap size</a:t>
            </a:r>
          </a:p>
          <a:p>
            <a:pPr lvl="1">
              <a:lnSpc>
                <a:spcPct val="130000"/>
              </a:lnSpc>
            </a:pPr>
            <a:r>
              <a:rPr lang="en-US"/>
              <a:t>Call MAX-HEAPIFY on the new root</a:t>
            </a:r>
          </a:p>
          <a:p>
            <a:pPr lvl="1">
              <a:lnSpc>
                <a:spcPct val="130000"/>
              </a:lnSpc>
            </a:pPr>
            <a:r>
              <a:rPr lang="en-US"/>
              <a:t>Repeat this process until only one node remains </a:t>
            </a:r>
          </a:p>
        </p:txBody>
      </p:sp>
    </p:spTree>
    <p:extLst>
      <p:ext uri="{BB962C8B-B14F-4D97-AF65-F5344CB8AC3E}">
        <p14:creationId xmlns:p14="http://schemas.microsoft.com/office/powerpoint/2010/main" val="20236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18D1A0-B70A-47AB-9130-BBB381D1D1A9}" type="slidenum">
              <a:rPr lang="en-US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otype Corsiva" pitchFamily="66" charset="0"/>
              </a:rPr>
              <a:t>Alg:</a:t>
            </a:r>
            <a:r>
              <a:rPr lang="en-US"/>
              <a:t> HEAPSORT</a:t>
            </a:r>
            <a:r>
              <a:rPr lang="en-US" i="1"/>
              <a:t>(A)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838" y="1214438"/>
            <a:ext cx="5973762" cy="5076825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/>
          </a:p>
          <a:p>
            <a:pPr marL="533400" indent="-533400">
              <a:lnSpc>
                <a:spcPct val="130000"/>
              </a:lnSpc>
              <a:buFontTx/>
              <a:buAutoNum type="arabicPeriod"/>
            </a:pPr>
            <a:r>
              <a:rPr lang="en-US" dirty="0"/>
              <a:t> BUILD-MAX-HEAP</a:t>
            </a:r>
            <a:r>
              <a:rPr lang="en-US" dirty="0">
                <a:latin typeface="Comic Sans MS" pitchFamily="66" charset="0"/>
              </a:rPr>
              <a:t>(A)</a:t>
            </a:r>
          </a:p>
          <a:p>
            <a:pPr marL="533400" indent="-533400">
              <a:lnSpc>
                <a:spcPct val="130000"/>
              </a:lnSpc>
              <a:buFontTx/>
              <a:buAutoNum type="arabicPeriod"/>
            </a:pPr>
            <a:r>
              <a:rPr lang="en-US" dirty="0"/>
              <a:t> </a:t>
            </a:r>
            <a:r>
              <a:rPr lang="en-US" b="1" dirty="0"/>
              <a:t>for </a:t>
            </a:r>
            <a:r>
              <a:rPr lang="en-US" dirty="0">
                <a:latin typeface="Comic Sans MS" pitchFamily="66" charset="0"/>
              </a:rPr>
              <a:t>i ← length[A]</a:t>
            </a:r>
            <a:r>
              <a:rPr lang="en-US" i="1" dirty="0"/>
              <a:t> </a:t>
            </a:r>
            <a:r>
              <a:rPr lang="en-US" b="1" dirty="0" err="1"/>
              <a:t>downto</a:t>
            </a:r>
            <a:r>
              <a:rPr lang="en-US" b="1" dirty="0"/>
              <a:t> </a:t>
            </a:r>
            <a:r>
              <a:rPr lang="en-US" dirty="0"/>
              <a:t>2</a:t>
            </a:r>
          </a:p>
          <a:p>
            <a:pPr marL="533400" indent="-533400">
              <a:lnSpc>
                <a:spcPct val="130000"/>
              </a:lnSpc>
              <a:buFontTx/>
              <a:buAutoNum type="arabicPeriod"/>
            </a:pPr>
            <a:r>
              <a:rPr lang="en-US" dirty="0"/>
              <a:t>      </a:t>
            </a:r>
            <a:r>
              <a:rPr lang="en-US" b="1" dirty="0"/>
              <a:t>do </a:t>
            </a:r>
            <a:r>
              <a:rPr lang="en-US" dirty="0"/>
              <a:t>exchange </a:t>
            </a:r>
            <a:r>
              <a:rPr lang="en-US" dirty="0">
                <a:latin typeface="Comic Sans MS" pitchFamily="66" charset="0"/>
              </a:rPr>
              <a:t>A[1] ↔ A[i]</a:t>
            </a:r>
          </a:p>
          <a:p>
            <a:pPr marL="533400" indent="-533400">
              <a:lnSpc>
                <a:spcPct val="130000"/>
              </a:lnSpc>
              <a:buFontTx/>
              <a:buAutoNum type="arabicPeriod"/>
            </a:pPr>
            <a:r>
              <a:rPr lang="en-US" dirty="0"/>
              <a:t>           MAX-HEAPIFY</a:t>
            </a:r>
            <a:r>
              <a:rPr lang="en-US" dirty="0">
                <a:latin typeface="Comic Sans MS" pitchFamily="66" charset="0"/>
              </a:rPr>
              <a:t>(A, 1, i - 1)</a:t>
            </a:r>
          </a:p>
          <a:p>
            <a:pPr marL="533400" indent="-533400">
              <a:lnSpc>
                <a:spcPct val="130000"/>
              </a:lnSpc>
              <a:buFontTx/>
              <a:buNone/>
            </a:pPr>
            <a:endParaRPr lang="en-US" dirty="0">
              <a:latin typeface="Comic Sans MS" pitchFamily="66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04800" y="533400"/>
            <a:ext cx="853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  <a:latin typeface="Century Schoolbook" pitchFamily="18" charset="0"/>
              </a:rPr>
              <a:t>Example:</a:t>
            </a:r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  Convert the following array to a heap</a:t>
            </a:r>
            <a:endParaRPr lang="en-US" b="1">
              <a:solidFill>
                <a:prstClr val="black"/>
              </a:solidFill>
              <a:latin typeface="Century Schoolbook" pitchFamily="18" charset="0"/>
            </a:endParaRPr>
          </a:p>
        </p:txBody>
      </p:sp>
      <p:grpSp>
        <p:nvGrpSpPr>
          <p:cNvPr id="25603" name="Group 12"/>
          <p:cNvGrpSpPr>
            <a:grpSpLocks/>
          </p:cNvGrpSpPr>
          <p:nvPr/>
        </p:nvGrpSpPr>
        <p:grpSpPr bwMode="auto">
          <a:xfrm>
            <a:off x="1741488" y="1169988"/>
            <a:ext cx="3460750" cy="369887"/>
            <a:chOff x="561" y="657"/>
            <a:chExt cx="2180" cy="233"/>
          </a:xfrm>
        </p:grpSpPr>
        <p:sp>
          <p:nvSpPr>
            <p:cNvPr id="25622" name="Text Box 4"/>
            <p:cNvSpPr txBox="1">
              <a:spLocks noChangeArrowheads="1"/>
            </p:cNvSpPr>
            <p:nvPr/>
          </p:nvSpPr>
          <p:spPr bwMode="auto">
            <a:xfrm>
              <a:off x="561" y="657"/>
              <a:ext cx="404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16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  <p:sp>
          <p:nvSpPr>
            <p:cNvPr id="25623" name="Text Box 5"/>
            <p:cNvSpPr txBox="1">
              <a:spLocks noChangeArrowheads="1"/>
            </p:cNvSpPr>
            <p:nvPr/>
          </p:nvSpPr>
          <p:spPr bwMode="auto">
            <a:xfrm>
              <a:off x="961" y="657"/>
              <a:ext cx="356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4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  <p:sp>
          <p:nvSpPr>
            <p:cNvPr id="25624" name="Text Box 6"/>
            <p:cNvSpPr txBox="1">
              <a:spLocks noChangeArrowheads="1"/>
            </p:cNvSpPr>
            <p:nvPr/>
          </p:nvSpPr>
          <p:spPr bwMode="auto">
            <a:xfrm>
              <a:off x="1321" y="657"/>
              <a:ext cx="356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7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  <p:sp>
          <p:nvSpPr>
            <p:cNvPr id="25625" name="Text Box 7"/>
            <p:cNvSpPr txBox="1">
              <a:spLocks noChangeArrowheads="1"/>
            </p:cNvSpPr>
            <p:nvPr/>
          </p:nvSpPr>
          <p:spPr bwMode="auto">
            <a:xfrm>
              <a:off x="1673" y="657"/>
              <a:ext cx="356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1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  <p:sp>
          <p:nvSpPr>
            <p:cNvPr id="25626" name="Text Box 8"/>
            <p:cNvSpPr txBox="1">
              <a:spLocks noChangeArrowheads="1"/>
            </p:cNvSpPr>
            <p:nvPr/>
          </p:nvSpPr>
          <p:spPr bwMode="auto">
            <a:xfrm>
              <a:off x="2033" y="657"/>
              <a:ext cx="356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12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  <p:sp>
          <p:nvSpPr>
            <p:cNvPr id="25627" name="Text Box 9"/>
            <p:cNvSpPr txBox="1">
              <a:spLocks noChangeArrowheads="1"/>
            </p:cNvSpPr>
            <p:nvPr/>
          </p:nvSpPr>
          <p:spPr bwMode="auto">
            <a:xfrm>
              <a:off x="2385" y="657"/>
              <a:ext cx="356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entury Schoolbook" pitchFamily="18" charset="0"/>
                </a:rPr>
                <a:t>19</a:t>
              </a:r>
              <a:endParaRPr lang="en-CA">
                <a:solidFill>
                  <a:prstClr val="black"/>
                </a:solidFill>
                <a:latin typeface="Century Schoolbook" pitchFamily="18" charset="0"/>
              </a:endParaRPr>
            </a:p>
          </p:txBody>
        </p:sp>
      </p:grpSp>
      <p:sp>
        <p:nvSpPr>
          <p:cNvPr id="25604" name="Text Box 46"/>
          <p:cNvSpPr txBox="1">
            <a:spLocks noChangeArrowheads="1"/>
          </p:cNvSpPr>
          <p:nvPr/>
        </p:nvSpPr>
        <p:spPr bwMode="auto">
          <a:xfrm>
            <a:off x="457200" y="1676400"/>
            <a:ext cx="853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Picture </a:t>
            </a:r>
            <a:r>
              <a:rPr lang="en-US" b="1">
                <a:solidFill>
                  <a:prstClr val="black"/>
                </a:solidFill>
                <a:latin typeface="Century Schoolbook" pitchFamily="18" charset="0"/>
              </a:rPr>
              <a:t>the array as a complete binary tree:</a:t>
            </a:r>
          </a:p>
        </p:txBody>
      </p:sp>
      <p:sp>
        <p:nvSpPr>
          <p:cNvPr id="25605" name="Oval 4"/>
          <p:cNvSpPr>
            <a:spLocks noChangeArrowheads="1"/>
          </p:cNvSpPr>
          <p:nvPr/>
        </p:nvSpPr>
        <p:spPr bwMode="auto">
          <a:xfrm>
            <a:off x="3505200" y="2209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565525" y="22463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2743200" y="3124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819400" y="32004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4343400" y="3124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4419600" y="32004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3200400" y="4267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3276600" y="43434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2057400" y="4343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2209800" y="44196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3962400" y="4267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4038600" y="43434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3200400" y="26670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438400" y="36576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3200400" y="36576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4038600" y="26670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H="1">
            <a:off x="4267200" y="3657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3581400" y="13716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1600200" y="533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660525" y="5699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6629" name="Oval 7"/>
          <p:cNvSpPr>
            <a:spLocks noChangeArrowheads="1"/>
          </p:cNvSpPr>
          <p:nvPr/>
        </p:nvSpPr>
        <p:spPr bwMode="auto">
          <a:xfrm>
            <a:off x="838200" y="1447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914400" y="1524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6631" name="Oval 9"/>
          <p:cNvSpPr>
            <a:spLocks noChangeArrowheads="1"/>
          </p:cNvSpPr>
          <p:nvPr/>
        </p:nvSpPr>
        <p:spPr bwMode="auto">
          <a:xfrm>
            <a:off x="2438400" y="1447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2514600" y="1524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6633" name="Oval 11"/>
          <p:cNvSpPr>
            <a:spLocks noChangeArrowheads="1"/>
          </p:cNvSpPr>
          <p:nvPr/>
        </p:nvSpPr>
        <p:spPr bwMode="auto">
          <a:xfrm>
            <a:off x="12954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34" name="Text Box 12"/>
          <p:cNvSpPr txBox="1">
            <a:spLocks noChangeArrowheads="1"/>
          </p:cNvSpPr>
          <p:nvPr/>
        </p:nvSpPr>
        <p:spPr bwMode="auto">
          <a:xfrm>
            <a:off x="1371600" y="26670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6635" name="Oval 13"/>
          <p:cNvSpPr>
            <a:spLocks noChangeArrowheads="1"/>
          </p:cNvSpPr>
          <p:nvPr/>
        </p:nvSpPr>
        <p:spPr bwMode="auto">
          <a:xfrm>
            <a:off x="152400" y="2667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36" name="Text Box 14"/>
          <p:cNvSpPr txBox="1">
            <a:spLocks noChangeArrowheads="1"/>
          </p:cNvSpPr>
          <p:nvPr/>
        </p:nvSpPr>
        <p:spPr bwMode="auto">
          <a:xfrm>
            <a:off x="304800" y="27432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6637" name="Oval 15"/>
          <p:cNvSpPr>
            <a:spLocks noChangeArrowheads="1"/>
          </p:cNvSpPr>
          <p:nvPr/>
        </p:nvSpPr>
        <p:spPr bwMode="auto">
          <a:xfrm>
            <a:off x="20574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38" name="Text Box 16"/>
          <p:cNvSpPr txBox="1">
            <a:spLocks noChangeArrowheads="1"/>
          </p:cNvSpPr>
          <p:nvPr/>
        </p:nvSpPr>
        <p:spPr bwMode="auto">
          <a:xfrm>
            <a:off x="2133600" y="26670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6639" name="Line 17"/>
          <p:cNvSpPr>
            <a:spLocks noChangeShapeType="1"/>
          </p:cNvSpPr>
          <p:nvPr/>
        </p:nvSpPr>
        <p:spPr bwMode="auto">
          <a:xfrm flipH="1">
            <a:off x="1295400" y="990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40" name="Line 18"/>
          <p:cNvSpPr>
            <a:spLocks noChangeShapeType="1"/>
          </p:cNvSpPr>
          <p:nvPr/>
        </p:nvSpPr>
        <p:spPr bwMode="auto">
          <a:xfrm flipH="1">
            <a:off x="533400" y="19812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41" name="Line 19"/>
          <p:cNvSpPr>
            <a:spLocks noChangeShapeType="1"/>
          </p:cNvSpPr>
          <p:nvPr/>
        </p:nvSpPr>
        <p:spPr bwMode="auto">
          <a:xfrm>
            <a:off x="1295400" y="1981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42" name="Line 20"/>
          <p:cNvSpPr>
            <a:spLocks noChangeShapeType="1"/>
          </p:cNvSpPr>
          <p:nvPr/>
        </p:nvSpPr>
        <p:spPr bwMode="auto">
          <a:xfrm>
            <a:off x="2133600" y="990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43" name="Line 21"/>
          <p:cNvSpPr>
            <a:spLocks noChangeShapeType="1"/>
          </p:cNvSpPr>
          <p:nvPr/>
        </p:nvSpPr>
        <p:spPr bwMode="auto">
          <a:xfrm flipH="1">
            <a:off x="2362200" y="1981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44" name="Oval 4"/>
          <p:cNvSpPr>
            <a:spLocks noChangeArrowheads="1"/>
          </p:cNvSpPr>
          <p:nvPr/>
        </p:nvSpPr>
        <p:spPr bwMode="auto">
          <a:xfrm>
            <a:off x="6629400" y="457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45" name="Text Box 6"/>
          <p:cNvSpPr txBox="1">
            <a:spLocks noChangeArrowheads="1"/>
          </p:cNvSpPr>
          <p:nvPr/>
        </p:nvSpPr>
        <p:spPr bwMode="auto">
          <a:xfrm>
            <a:off x="6689725" y="4937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6646" name="Oval 7"/>
          <p:cNvSpPr>
            <a:spLocks noChangeArrowheads="1"/>
          </p:cNvSpPr>
          <p:nvPr/>
        </p:nvSpPr>
        <p:spPr bwMode="auto">
          <a:xfrm>
            <a:off x="5867400" y="1371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47" name="Text Box 8"/>
          <p:cNvSpPr txBox="1">
            <a:spLocks noChangeArrowheads="1"/>
          </p:cNvSpPr>
          <p:nvPr/>
        </p:nvSpPr>
        <p:spPr bwMode="auto">
          <a:xfrm>
            <a:off x="5943600" y="1447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6648" name="Oval 9"/>
          <p:cNvSpPr>
            <a:spLocks noChangeArrowheads="1"/>
          </p:cNvSpPr>
          <p:nvPr/>
        </p:nvSpPr>
        <p:spPr bwMode="auto">
          <a:xfrm>
            <a:off x="7467600" y="1371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49" name="Text Box 10"/>
          <p:cNvSpPr txBox="1">
            <a:spLocks noChangeArrowheads="1"/>
          </p:cNvSpPr>
          <p:nvPr/>
        </p:nvSpPr>
        <p:spPr bwMode="auto">
          <a:xfrm>
            <a:off x="7543800" y="1447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6650" name="Oval 11"/>
          <p:cNvSpPr>
            <a:spLocks noChangeArrowheads="1"/>
          </p:cNvSpPr>
          <p:nvPr/>
        </p:nvSpPr>
        <p:spPr bwMode="auto">
          <a:xfrm>
            <a:off x="6324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51" name="Text Box 12"/>
          <p:cNvSpPr txBox="1">
            <a:spLocks noChangeArrowheads="1"/>
          </p:cNvSpPr>
          <p:nvPr/>
        </p:nvSpPr>
        <p:spPr bwMode="auto">
          <a:xfrm>
            <a:off x="6400800" y="2590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6652" name="Oval 13"/>
          <p:cNvSpPr>
            <a:spLocks noChangeArrowheads="1"/>
          </p:cNvSpPr>
          <p:nvPr/>
        </p:nvSpPr>
        <p:spPr bwMode="auto">
          <a:xfrm>
            <a:off x="51816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53" name="Text Box 14"/>
          <p:cNvSpPr txBox="1">
            <a:spLocks noChangeArrowheads="1"/>
          </p:cNvSpPr>
          <p:nvPr/>
        </p:nvSpPr>
        <p:spPr bwMode="auto">
          <a:xfrm>
            <a:off x="5334000" y="2667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6654" name="Oval 15"/>
          <p:cNvSpPr>
            <a:spLocks noChangeArrowheads="1"/>
          </p:cNvSpPr>
          <p:nvPr/>
        </p:nvSpPr>
        <p:spPr bwMode="auto">
          <a:xfrm>
            <a:off x="7086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55" name="Text Box 16"/>
          <p:cNvSpPr txBox="1">
            <a:spLocks noChangeArrowheads="1"/>
          </p:cNvSpPr>
          <p:nvPr/>
        </p:nvSpPr>
        <p:spPr bwMode="auto">
          <a:xfrm>
            <a:off x="7162800" y="2590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6656" name="Line 17"/>
          <p:cNvSpPr>
            <a:spLocks noChangeShapeType="1"/>
          </p:cNvSpPr>
          <p:nvPr/>
        </p:nvSpPr>
        <p:spPr bwMode="auto">
          <a:xfrm flipH="1">
            <a:off x="6324600" y="914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57" name="Line 18"/>
          <p:cNvSpPr>
            <a:spLocks noChangeShapeType="1"/>
          </p:cNvSpPr>
          <p:nvPr/>
        </p:nvSpPr>
        <p:spPr bwMode="auto">
          <a:xfrm flipH="1">
            <a:off x="5562600" y="1905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58" name="Line 19"/>
          <p:cNvSpPr>
            <a:spLocks noChangeShapeType="1"/>
          </p:cNvSpPr>
          <p:nvPr/>
        </p:nvSpPr>
        <p:spPr bwMode="auto">
          <a:xfrm>
            <a:off x="6324600" y="19050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59" name="Line 20"/>
          <p:cNvSpPr>
            <a:spLocks noChangeShapeType="1"/>
          </p:cNvSpPr>
          <p:nvPr/>
        </p:nvSpPr>
        <p:spPr bwMode="auto">
          <a:xfrm>
            <a:off x="7162800" y="914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60" name="Line 21"/>
          <p:cNvSpPr>
            <a:spLocks noChangeShapeType="1"/>
          </p:cNvSpPr>
          <p:nvPr/>
        </p:nvSpPr>
        <p:spPr bwMode="auto">
          <a:xfrm flipH="1">
            <a:off x="7391400" y="19050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61" name="Oval 4"/>
          <p:cNvSpPr>
            <a:spLocks noChangeArrowheads="1"/>
          </p:cNvSpPr>
          <p:nvPr/>
        </p:nvSpPr>
        <p:spPr bwMode="auto">
          <a:xfrm>
            <a:off x="16764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62" name="Text Box 6"/>
          <p:cNvSpPr txBox="1">
            <a:spLocks noChangeArrowheads="1"/>
          </p:cNvSpPr>
          <p:nvPr/>
        </p:nvSpPr>
        <p:spPr bwMode="auto">
          <a:xfrm>
            <a:off x="1736725" y="36179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6663" name="Oval 7"/>
          <p:cNvSpPr>
            <a:spLocks noChangeArrowheads="1"/>
          </p:cNvSpPr>
          <p:nvPr/>
        </p:nvSpPr>
        <p:spPr bwMode="auto">
          <a:xfrm>
            <a:off x="914400" y="4495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64" name="Text Box 8"/>
          <p:cNvSpPr txBox="1">
            <a:spLocks noChangeArrowheads="1"/>
          </p:cNvSpPr>
          <p:nvPr/>
        </p:nvSpPr>
        <p:spPr bwMode="auto">
          <a:xfrm>
            <a:off x="990600" y="45720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6665" name="Oval 9"/>
          <p:cNvSpPr>
            <a:spLocks noChangeArrowheads="1"/>
          </p:cNvSpPr>
          <p:nvPr/>
        </p:nvSpPr>
        <p:spPr bwMode="auto">
          <a:xfrm>
            <a:off x="2514600" y="4495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66" name="Text Box 10"/>
          <p:cNvSpPr txBox="1">
            <a:spLocks noChangeArrowheads="1"/>
          </p:cNvSpPr>
          <p:nvPr/>
        </p:nvSpPr>
        <p:spPr bwMode="auto">
          <a:xfrm>
            <a:off x="2590800" y="45720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6667" name="Oval 11"/>
          <p:cNvSpPr>
            <a:spLocks noChangeArrowheads="1"/>
          </p:cNvSpPr>
          <p:nvPr/>
        </p:nvSpPr>
        <p:spPr bwMode="auto">
          <a:xfrm>
            <a:off x="1371600" y="5638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68" name="Text Box 12"/>
          <p:cNvSpPr txBox="1">
            <a:spLocks noChangeArrowheads="1"/>
          </p:cNvSpPr>
          <p:nvPr/>
        </p:nvSpPr>
        <p:spPr bwMode="auto">
          <a:xfrm>
            <a:off x="1447800" y="5715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6669" name="Oval 13"/>
          <p:cNvSpPr>
            <a:spLocks noChangeArrowheads="1"/>
          </p:cNvSpPr>
          <p:nvPr/>
        </p:nvSpPr>
        <p:spPr bwMode="auto">
          <a:xfrm>
            <a:off x="228600" y="5715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70" name="Text Box 14"/>
          <p:cNvSpPr txBox="1">
            <a:spLocks noChangeArrowheads="1"/>
          </p:cNvSpPr>
          <p:nvPr/>
        </p:nvSpPr>
        <p:spPr bwMode="auto">
          <a:xfrm>
            <a:off x="381000" y="57912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6671" name="Oval 15"/>
          <p:cNvSpPr>
            <a:spLocks noChangeArrowheads="1"/>
          </p:cNvSpPr>
          <p:nvPr/>
        </p:nvSpPr>
        <p:spPr bwMode="auto">
          <a:xfrm>
            <a:off x="2133600" y="5638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72" name="Text Box 16"/>
          <p:cNvSpPr txBox="1">
            <a:spLocks noChangeArrowheads="1"/>
          </p:cNvSpPr>
          <p:nvPr/>
        </p:nvSpPr>
        <p:spPr bwMode="auto">
          <a:xfrm>
            <a:off x="2209800" y="5715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6673" name="Line 17"/>
          <p:cNvSpPr>
            <a:spLocks noChangeShapeType="1"/>
          </p:cNvSpPr>
          <p:nvPr/>
        </p:nvSpPr>
        <p:spPr bwMode="auto">
          <a:xfrm flipH="1">
            <a:off x="1371600" y="4038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74" name="Line 18"/>
          <p:cNvSpPr>
            <a:spLocks noChangeShapeType="1"/>
          </p:cNvSpPr>
          <p:nvPr/>
        </p:nvSpPr>
        <p:spPr bwMode="auto">
          <a:xfrm flipH="1">
            <a:off x="609600" y="50292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75" name="Line 19"/>
          <p:cNvSpPr>
            <a:spLocks noChangeShapeType="1"/>
          </p:cNvSpPr>
          <p:nvPr/>
        </p:nvSpPr>
        <p:spPr bwMode="auto">
          <a:xfrm>
            <a:off x="1371600" y="5029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76" name="Line 20"/>
          <p:cNvSpPr>
            <a:spLocks noChangeShapeType="1"/>
          </p:cNvSpPr>
          <p:nvPr/>
        </p:nvSpPr>
        <p:spPr bwMode="auto">
          <a:xfrm>
            <a:off x="2209800" y="4038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77" name="Line 21"/>
          <p:cNvSpPr>
            <a:spLocks noChangeShapeType="1"/>
          </p:cNvSpPr>
          <p:nvPr/>
        </p:nvSpPr>
        <p:spPr bwMode="auto">
          <a:xfrm flipH="1">
            <a:off x="2438400" y="5029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78" name="Oval 4"/>
          <p:cNvSpPr>
            <a:spLocks noChangeArrowheads="1"/>
          </p:cNvSpPr>
          <p:nvPr/>
        </p:nvSpPr>
        <p:spPr bwMode="auto">
          <a:xfrm>
            <a:off x="6553200" y="3505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79" name="Text Box 6"/>
          <p:cNvSpPr txBox="1">
            <a:spLocks noChangeArrowheads="1"/>
          </p:cNvSpPr>
          <p:nvPr/>
        </p:nvSpPr>
        <p:spPr bwMode="auto">
          <a:xfrm>
            <a:off x="6613525" y="3541713"/>
            <a:ext cx="39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6680" name="Oval 7"/>
          <p:cNvSpPr>
            <a:spLocks noChangeArrowheads="1"/>
          </p:cNvSpPr>
          <p:nvPr/>
        </p:nvSpPr>
        <p:spPr bwMode="auto">
          <a:xfrm>
            <a:off x="5791200" y="4419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81" name="Text Box 8"/>
          <p:cNvSpPr txBox="1">
            <a:spLocks noChangeArrowheads="1"/>
          </p:cNvSpPr>
          <p:nvPr/>
        </p:nvSpPr>
        <p:spPr bwMode="auto">
          <a:xfrm>
            <a:off x="5867400" y="4495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6682" name="Oval 9"/>
          <p:cNvSpPr>
            <a:spLocks noChangeArrowheads="1"/>
          </p:cNvSpPr>
          <p:nvPr/>
        </p:nvSpPr>
        <p:spPr bwMode="auto">
          <a:xfrm>
            <a:off x="7391400" y="4419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83" name="Text Box 10"/>
          <p:cNvSpPr txBox="1">
            <a:spLocks noChangeArrowheads="1"/>
          </p:cNvSpPr>
          <p:nvPr/>
        </p:nvSpPr>
        <p:spPr bwMode="auto">
          <a:xfrm>
            <a:off x="7467600" y="4495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6684" name="Oval 11"/>
          <p:cNvSpPr>
            <a:spLocks noChangeArrowheads="1"/>
          </p:cNvSpPr>
          <p:nvPr/>
        </p:nvSpPr>
        <p:spPr bwMode="auto">
          <a:xfrm>
            <a:off x="6248400" y="5562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85" name="Text Box 12"/>
          <p:cNvSpPr txBox="1">
            <a:spLocks noChangeArrowheads="1"/>
          </p:cNvSpPr>
          <p:nvPr/>
        </p:nvSpPr>
        <p:spPr bwMode="auto">
          <a:xfrm>
            <a:off x="6324600" y="5638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6686" name="Oval 13"/>
          <p:cNvSpPr>
            <a:spLocks noChangeArrowheads="1"/>
          </p:cNvSpPr>
          <p:nvPr/>
        </p:nvSpPr>
        <p:spPr bwMode="auto">
          <a:xfrm>
            <a:off x="5105400" y="5638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87" name="Text Box 14"/>
          <p:cNvSpPr txBox="1">
            <a:spLocks noChangeArrowheads="1"/>
          </p:cNvSpPr>
          <p:nvPr/>
        </p:nvSpPr>
        <p:spPr bwMode="auto">
          <a:xfrm>
            <a:off x="5257800" y="5715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6688" name="Oval 15"/>
          <p:cNvSpPr>
            <a:spLocks noChangeArrowheads="1"/>
          </p:cNvSpPr>
          <p:nvPr/>
        </p:nvSpPr>
        <p:spPr bwMode="auto">
          <a:xfrm>
            <a:off x="7010400" y="5562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689" name="Text Box 16"/>
          <p:cNvSpPr txBox="1">
            <a:spLocks noChangeArrowheads="1"/>
          </p:cNvSpPr>
          <p:nvPr/>
        </p:nvSpPr>
        <p:spPr bwMode="auto">
          <a:xfrm>
            <a:off x="7086600" y="5638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6690" name="Line 17"/>
          <p:cNvSpPr>
            <a:spLocks noChangeShapeType="1"/>
          </p:cNvSpPr>
          <p:nvPr/>
        </p:nvSpPr>
        <p:spPr bwMode="auto">
          <a:xfrm flipH="1">
            <a:off x="6248400" y="3962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91" name="Line 18"/>
          <p:cNvSpPr>
            <a:spLocks noChangeShapeType="1"/>
          </p:cNvSpPr>
          <p:nvPr/>
        </p:nvSpPr>
        <p:spPr bwMode="auto">
          <a:xfrm flipH="1">
            <a:off x="5486400" y="4953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92" name="Line 19"/>
          <p:cNvSpPr>
            <a:spLocks noChangeShapeType="1"/>
          </p:cNvSpPr>
          <p:nvPr/>
        </p:nvSpPr>
        <p:spPr bwMode="auto">
          <a:xfrm>
            <a:off x="6248400" y="49530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93" name="Line 20"/>
          <p:cNvSpPr>
            <a:spLocks noChangeShapeType="1"/>
          </p:cNvSpPr>
          <p:nvPr/>
        </p:nvSpPr>
        <p:spPr bwMode="auto">
          <a:xfrm>
            <a:off x="7086600" y="3962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694" name="Line 21"/>
          <p:cNvSpPr>
            <a:spLocks noChangeShapeType="1"/>
          </p:cNvSpPr>
          <p:nvPr/>
        </p:nvSpPr>
        <p:spPr bwMode="auto">
          <a:xfrm flipH="1">
            <a:off x="7315200" y="49530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3581400" y="47244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/>
          <p:cNvCxnSpPr>
            <a:stCxn id="26667" idx="7"/>
            <a:endCxn id="26663" idx="6"/>
          </p:cNvCxnSpPr>
          <p:nvPr/>
        </p:nvCxnSpPr>
        <p:spPr>
          <a:xfrm rot="16200000" flipV="1">
            <a:off x="1231106" y="5055394"/>
            <a:ext cx="954088" cy="3683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26682" idx="7"/>
            <a:endCxn id="26678" idx="6"/>
          </p:cNvCxnSpPr>
          <p:nvPr/>
        </p:nvCxnSpPr>
        <p:spPr>
          <a:xfrm rot="16200000" flipV="1">
            <a:off x="7174706" y="3759994"/>
            <a:ext cx="725488" cy="7493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26654" idx="7"/>
            <a:endCxn id="26648" idx="6"/>
          </p:cNvCxnSpPr>
          <p:nvPr/>
        </p:nvCxnSpPr>
        <p:spPr>
          <a:xfrm rot="5400000" flipH="1" flipV="1">
            <a:off x="7365206" y="1880394"/>
            <a:ext cx="954088" cy="469900"/>
          </a:xfrm>
          <a:prstGeom prst="curvedConnector4">
            <a:avLst>
              <a:gd name="adj1" fmla="val 2777"/>
              <a:gd name="adj2" fmla="val 1486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99" name="TextBox 218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  <p:sp>
        <p:nvSpPr>
          <p:cNvPr id="26700" name="TextBox 219"/>
          <p:cNvSpPr txBox="1">
            <a:spLocks noChangeArrowheads="1"/>
          </p:cNvSpPr>
          <p:nvPr/>
        </p:nvSpPr>
        <p:spPr bwMode="auto">
          <a:xfrm>
            <a:off x="1828800" y="4876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  <p:sp>
        <p:nvSpPr>
          <p:cNvPr id="26701" name="TextBox 220"/>
          <p:cNvSpPr txBox="1">
            <a:spLocks noChangeArrowheads="1"/>
          </p:cNvSpPr>
          <p:nvPr/>
        </p:nvSpPr>
        <p:spPr bwMode="auto">
          <a:xfrm>
            <a:off x="7848600" y="38862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37817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Heap Sort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The heapsort algorithm consists of two phases:</a:t>
            </a:r>
            <a:br>
              <a:rPr lang="en-US" sz="1800"/>
            </a:br>
            <a:r>
              <a:rPr lang="en-US" sz="1800"/>
              <a:t>- build a heap from an arbitrary array</a:t>
            </a:r>
            <a:br>
              <a:rPr lang="en-US" sz="1800"/>
            </a:br>
            <a:r>
              <a:rPr lang="en-US" sz="1800"/>
              <a:t>- use the heap to sort the data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sz="1800"/>
              <a:t> </a:t>
            </a:r>
          </a:p>
          <a:p>
            <a:pPr eaLnBrk="1" hangingPunct="1"/>
            <a:r>
              <a:rPr lang="en-US" altLang="zh-CN" sz="1800"/>
              <a:t>To sort the elements in the </a:t>
            </a:r>
            <a:r>
              <a:rPr lang="en-US" altLang="zh-CN" sz="1800">
                <a:solidFill>
                  <a:schemeClr val="hlink"/>
                </a:solidFill>
              </a:rPr>
              <a:t>decreasing order</a:t>
            </a:r>
            <a:r>
              <a:rPr lang="en-US" altLang="zh-CN" sz="1800"/>
              <a:t>, use a </a:t>
            </a:r>
            <a:r>
              <a:rPr lang="en-US" altLang="zh-CN" sz="1800">
                <a:solidFill>
                  <a:schemeClr val="hlink"/>
                </a:solidFill>
              </a:rPr>
              <a:t>min heap</a:t>
            </a:r>
          </a:p>
          <a:p>
            <a:pPr eaLnBrk="1" hangingPunct="1"/>
            <a:r>
              <a:rPr lang="en-US" altLang="zh-CN" sz="1800"/>
              <a:t>To sort the elements in the </a:t>
            </a:r>
            <a:r>
              <a:rPr lang="en-US" altLang="zh-CN" sz="1800">
                <a:solidFill>
                  <a:schemeClr val="hlink"/>
                </a:solidFill>
              </a:rPr>
              <a:t>increasing order</a:t>
            </a:r>
            <a:r>
              <a:rPr lang="en-US" altLang="zh-CN" sz="1800"/>
              <a:t>, use a </a:t>
            </a:r>
            <a:r>
              <a:rPr lang="en-US" altLang="zh-CN" sz="1800">
                <a:solidFill>
                  <a:schemeClr val="hlink"/>
                </a:solidFill>
              </a:rPr>
              <a:t>max heap</a:t>
            </a:r>
          </a:p>
          <a:p>
            <a:pPr eaLnBrk="1" hangingPunct="1">
              <a:buFont typeface="Wingdings" pitchFamily="2" charset="2"/>
              <a:buNone/>
            </a:pPr>
            <a:endParaRPr lang="en-US" sz="1800"/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4038600" y="3810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4114800" y="38862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3276600" y="4724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3352800" y="48006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4876800" y="4724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4953000" y="48006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3733800" y="5867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59" name="Text Box 12"/>
          <p:cNvSpPr txBox="1">
            <a:spLocks noChangeArrowheads="1"/>
          </p:cNvSpPr>
          <p:nvPr/>
        </p:nvSpPr>
        <p:spPr bwMode="auto">
          <a:xfrm>
            <a:off x="3810000" y="59436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2590800" y="5943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61" name="Text Box 14"/>
          <p:cNvSpPr txBox="1">
            <a:spLocks noChangeArrowheads="1"/>
          </p:cNvSpPr>
          <p:nvPr/>
        </p:nvSpPr>
        <p:spPr bwMode="auto">
          <a:xfrm>
            <a:off x="2743200" y="6019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4495800" y="5867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7663" name="Text Box 16"/>
          <p:cNvSpPr txBox="1">
            <a:spLocks noChangeArrowheads="1"/>
          </p:cNvSpPr>
          <p:nvPr/>
        </p:nvSpPr>
        <p:spPr bwMode="auto">
          <a:xfrm>
            <a:off x="4572000" y="59436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 flipH="1">
            <a:off x="3733800" y="4267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65" name="Line 18"/>
          <p:cNvSpPr>
            <a:spLocks noChangeShapeType="1"/>
          </p:cNvSpPr>
          <p:nvPr/>
        </p:nvSpPr>
        <p:spPr bwMode="auto">
          <a:xfrm flipH="1">
            <a:off x="2971800" y="52578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66" name="Line 19"/>
          <p:cNvSpPr>
            <a:spLocks noChangeShapeType="1"/>
          </p:cNvSpPr>
          <p:nvPr/>
        </p:nvSpPr>
        <p:spPr bwMode="auto">
          <a:xfrm>
            <a:off x="3733800" y="52578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67" name="Line 20"/>
          <p:cNvSpPr>
            <a:spLocks noChangeShapeType="1"/>
          </p:cNvSpPr>
          <p:nvPr/>
        </p:nvSpPr>
        <p:spPr bwMode="auto">
          <a:xfrm>
            <a:off x="4572000" y="4267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68" name="Line 21"/>
          <p:cNvSpPr>
            <a:spLocks noChangeShapeType="1"/>
          </p:cNvSpPr>
          <p:nvPr/>
        </p:nvSpPr>
        <p:spPr bwMode="auto">
          <a:xfrm flipH="1">
            <a:off x="4800600" y="5257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 of Heap Sort</a:t>
            </a: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7037388" y="16271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45720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33528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3429000" y="3733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41148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4191000" y="3733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8687" name="Line 16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88" name="Line 17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89" name="Line 18"/>
          <p:cNvSpPr>
            <a:spLocks noChangeShapeType="1"/>
          </p:cNvSpPr>
          <p:nvPr/>
        </p:nvSpPr>
        <p:spPr bwMode="auto">
          <a:xfrm>
            <a:off x="3352800" y="2971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90" name="Line 19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91" name="Line 20"/>
          <p:cNvSpPr>
            <a:spLocks noChangeShapeType="1"/>
          </p:cNvSpPr>
          <p:nvPr/>
        </p:nvSpPr>
        <p:spPr bwMode="auto">
          <a:xfrm flipH="1">
            <a:off x="4419600" y="30480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92" name="Text Box 21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3876675" y="5491163"/>
            <a:ext cx="441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8695" name="Text Box 24"/>
          <p:cNvSpPr txBox="1">
            <a:spLocks noChangeArrowheads="1"/>
          </p:cNvSpPr>
          <p:nvPr/>
        </p:nvSpPr>
        <p:spPr bwMode="auto">
          <a:xfrm>
            <a:off x="4318000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8696" name="Text Box 25"/>
          <p:cNvSpPr txBox="1">
            <a:spLocks noChangeArrowheads="1"/>
          </p:cNvSpPr>
          <p:nvPr/>
        </p:nvSpPr>
        <p:spPr bwMode="auto">
          <a:xfrm>
            <a:off x="4633913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8697" name="Text Box 26"/>
          <p:cNvSpPr txBox="1">
            <a:spLocks noChangeArrowheads="1"/>
          </p:cNvSpPr>
          <p:nvPr/>
        </p:nvSpPr>
        <p:spPr bwMode="auto">
          <a:xfrm>
            <a:off x="4948238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8698" name="Text Box 27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28699" name="Text Box 28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28700" name="Line 29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V="1">
            <a:off x="4716463" y="3840163"/>
            <a:ext cx="1077912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>
            <a:off x="5775325" y="2039938"/>
            <a:ext cx="19050" cy="179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4" name="Line 33"/>
          <p:cNvSpPr>
            <a:spLocks noChangeShapeType="1"/>
          </p:cNvSpPr>
          <p:nvPr/>
        </p:nvSpPr>
        <p:spPr bwMode="auto">
          <a:xfrm flipH="1" flipV="1">
            <a:off x="4273550" y="1916113"/>
            <a:ext cx="149225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5" name="Text Box 34"/>
          <p:cNvSpPr txBox="1">
            <a:spLocks noChangeArrowheads="1"/>
          </p:cNvSpPr>
          <p:nvPr/>
        </p:nvSpPr>
        <p:spPr bwMode="auto">
          <a:xfrm>
            <a:off x="5953125" y="2763838"/>
            <a:ext cx="241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Move the last element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to the root</a:t>
            </a:r>
          </a:p>
        </p:txBody>
      </p:sp>
      <p:sp>
        <p:nvSpPr>
          <p:cNvPr id="28706" name="Line 35"/>
          <p:cNvSpPr>
            <a:spLocks noChangeShapeType="1"/>
          </p:cNvSpPr>
          <p:nvPr/>
        </p:nvSpPr>
        <p:spPr bwMode="auto">
          <a:xfrm>
            <a:off x="5130800" y="5881688"/>
            <a:ext cx="0" cy="173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7" name="Line 36"/>
          <p:cNvSpPr>
            <a:spLocks noChangeShapeType="1"/>
          </p:cNvSpPr>
          <p:nvPr/>
        </p:nvSpPr>
        <p:spPr bwMode="auto">
          <a:xfrm flipH="1" flipV="1">
            <a:off x="3271838" y="6045200"/>
            <a:ext cx="185896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708" name="Line 37"/>
          <p:cNvSpPr>
            <a:spLocks noChangeShapeType="1"/>
          </p:cNvSpPr>
          <p:nvPr/>
        </p:nvSpPr>
        <p:spPr bwMode="auto">
          <a:xfrm flipV="1">
            <a:off x="3262313" y="5910263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9699" name="Oval 6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9701" name="Oval 8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9702" name="Text Box 9"/>
          <p:cNvSpPr txBox="1">
            <a:spLocks noChangeArrowheads="1"/>
          </p:cNvSpPr>
          <p:nvPr/>
        </p:nvSpPr>
        <p:spPr bwMode="auto">
          <a:xfrm>
            <a:off x="45720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9703" name="Oval 10"/>
          <p:cNvSpPr>
            <a:spLocks noChangeArrowheads="1"/>
          </p:cNvSpPr>
          <p:nvPr/>
        </p:nvSpPr>
        <p:spPr bwMode="auto">
          <a:xfrm>
            <a:off x="33528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9704" name="Text Box 11"/>
          <p:cNvSpPr txBox="1">
            <a:spLocks noChangeArrowheads="1"/>
          </p:cNvSpPr>
          <p:nvPr/>
        </p:nvSpPr>
        <p:spPr bwMode="auto">
          <a:xfrm>
            <a:off x="3429000" y="3733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9705" name="Oval 12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9706" name="Text Box 13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9707" name="Text Box 15"/>
          <p:cNvSpPr txBox="1">
            <a:spLocks noChangeArrowheads="1"/>
          </p:cNvSpPr>
          <p:nvPr/>
        </p:nvSpPr>
        <p:spPr bwMode="auto">
          <a:xfrm>
            <a:off x="3806825" y="1684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9708" name="Line 16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09" name="Line 17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10" name="Line 18"/>
          <p:cNvSpPr>
            <a:spLocks noChangeShapeType="1"/>
          </p:cNvSpPr>
          <p:nvPr/>
        </p:nvSpPr>
        <p:spPr bwMode="auto">
          <a:xfrm>
            <a:off x="3352800" y="2971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11" name="Line 19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12" name="Text Box 21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29713" name="Text Box 22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29714" name="Text Box 23"/>
          <p:cNvSpPr txBox="1">
            <a:spLocks noChangeArrowheads="1"/>
          </p:cNvSpPr>
          <p:nvPr/>
        </p:nvSpPr>
        <p:spPr bwMode="auto">
          <a:xfrm>
            <a:off x="3876675" y="5491163"/>
            <a:ext cx="441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29715" name="Text Box 24"/>
          <p:cNvSpPr txBox="1">
            <a:spLocks noChangeArrowheads="1"/>
          </p:cNvSpPr>
          <p:nvPr/>
        </p:nvSpPr>
        <p:spPr bwMode="auto">
          <a:xfrm>
            <a:off x="4318000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9716" name="Text Box 25"/>
          <p:cNvSpPr txBox="1">
            <a:spLocks noChangeArrowheads="1"/>
          </p:cNvSpPr>
          <p:nvPr/>
        </p:nvSpPr>
        <p:spPr bwMode="auto">
          <a:xfrm>
            <a:off x="4633913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29717" name="Text Box 26"/>
          <p:cNvSpPr txBox="1">
            <a:spLocks noChangeArrowheads="1"/>
          </p:cNvSpPr>
          <p:nvPr/>
        </p:nvSpPr>
        <p:spPr bwMode="auto">
          <a:xfrm>
            <a:off x="3108325" y="54864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29718" name="Text Box 27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29719" name="Text Box 28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29720" name="Text Box 37"/>
          <p:cNvSpPr txBox="1">
            <a:spLocks noChangeArrowheads="1"/>
          </p:cNvSpPr>
          <p:nvPr/>
        </p:nvSpPr>
        <p:spPr bwMode="auto">
          <a:xfrm>
            <a:off x="850900" y="216693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HEAPIFY()</a:t>
            </a:r>
          </a:p>
        </p:txBody>
      </p:sp>
      <p:sp>
        <p:nvSpPr>
          <p:cNvPr id="29721" name="Line 38"/>
          <p:cNvSpPr>
            <a:spLocks noChangeShapeType="1"/>
          </p:cNvSpPr>
          <p:nvPr/>
        </p:nvSpPr>
        <p:spPr bwMode="auto">
          <a:xfrm>
            <a:off x="4879975" y="2117725"/>
            <a:ext cx="66675" cy="414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22" name="Line 39"/>
          <p:cNvSpPr>
            <a:spLocks noChangeShapeType="1"/>
          </p:cNvSpPr>
          <p:nvPr/>
        </p:nvSpPr>
        <p:spPr bwMode="auto">
          <a:xfrm flipH="1" flipV="1">
            <a:off x="4273550" y="1895475"/>
            <a:ext cx="606425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23" name="Text Box 40"/>
          <p:cNvSpPr txBox="1">
            <a:spLocks noChangeArrowheads="1"/>
          </p:cNvSpPr>
          <p:nvPr/>
        </p:nvSpPr>
        <p:spPr bwMode="auto">
          <a:xfrm>
            <a:off x="4903788" y="1878013"/>
            <a:ext cx="717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7383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0723" name="Oval 6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0725" name="Oval 8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3735388" y="169545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0727" name="Oval 10"/>
          <p:cNvSpPr>
            <a:spLocks noChangeArrowheads="1"/>
          </p:cNvSpPr>
          <p:nvPr/>
        </p:nvSpPr>
        <p:spPr bwMode="auto">
          <a:xfrm>
            <a:off x="33528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3429000" y="3733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0729" name="Oval 12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0730" name="Text Box 13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0731" name="Text Box 14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0732" name="Line 15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733" name="Line 16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734" name="Line 17"/>
          <p:cNvSpPr>
            <a:spLocks noChangeShapeType="1"/>
          </p:cNvSpPr>
          <p:nvPr/>
        </p:nvSpPr>
        <p:spPr bwMode="auto">
          <a:xfrm>
            <a:off x="3352800" y="2971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735" name="Line 18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736" name="Text Box 19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0737" name="Text Box 20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0738" name="Text Box 21"/>
          <p:cNvSpPr txBox="1">
            <a:spLocks noChangeArrowheads="1"/>
          </p:cNvSpPr>
          <p:nvPr/>
        </p:nvSpPr>
        <p:spPr bwMode="auto">
          <a:xfrm>
            <a:off x="2981325" y="549275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0739" name="Text Box 22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0740" name="Text Box 23"/>
          <p:cNvSpPr txBox="1">
            <a:spLocks noChangeArrowheads="1"/>
          </p:cNvSpPr>
          <p:nvPr/>
        </p:nvSpPr>
        <p:spPr bwMode="auto">
          <a:xfrm>
            <a:off x="4508500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0741" name="Text Box 24"/>
          <p:cNvSpPr txBox="1">
            <a:spLocks noChangeArrowheads="1"/>
          </p:cNvSpPr>
          <p:nvPr/>
        </p:nvSpPr>
        <p:spPr bwMode="auto">
          <a:xfrm>
            <a:off x="3878263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0742" name="Text Box 25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0743" name="Text Box 26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7813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1747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1749" name="Oval 7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6997700" y="1617663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1751" name="Oval 9"/>
          <p:cNvSpPr>
            <a:spLocks noChangeArrowheads="1"/>
          </p:cNvSpPr>
          <p:nvPr/>
        </p:nvSpPr>
        <p:spPr bwMode="auto">
          <a:xfrm>
            <a:off x="33528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1752" name="Text Box 10"/>
          <p:cNvSpPr txBox="1">
            <a:spLocks noChangeArrowheads="1"/>
          </p:cNvSpPr>
          <p:nvPr/>
        </p:nvSpPr>
        <p:spPr bwMode="auto">
          <a:xfrm>
            <a:off x="3429000" y="3733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1753" name="Oval 11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1754" name="Text Box 12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1755" name="Text Box 13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1756" name="Line 14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57" name="Line 15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58" name="Line 16"/>
          <p:cNvSpPr>
            <a:spLocks noChangeShapeType="1"/>
          </p:cNvSpPr>
          <p:nvPr/>
        </p:nvSpPr>
        <p:spPr bwMode="auto">
          <a:xfrm>
            <a:off x="3352800" y="2971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59" name="Line 17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60" name="Text Box 18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1761" name="Text Box 19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1762" name="Text Box 20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1763" name="Text Box 21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1764" name="Text Box 22"/>
          <p:cNvSpPr txBox="1">
            <a:spLocks noChangeArrowheads="1"/>
          </p:cNvSpPr>
          <p:nvPr/>
        </p:nvSpPr>
        <p:spPr bwMode="auto">
          <a:xfrm>
            <a:off x="4508500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1765" name="Text Box 23"/>
          <p:cNvSpPr txBox="1">
            <a:spLocks noChangeArrowheads="1"/>
          </p:cNvSpPr>
          <p:nvPr/>
        </p:nvSpPr>
        <p:spPr bwMode="auto">
          <a:xfrm>
            <a:off x="3878263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1766" name="Text Box 24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1767" name="Text Box 25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1768" name="Line 26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69" name="Text Box 27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  <p:sp>
        <p:nvSpPr>
          <p:cNvPr id="31770" name="Line 29"/>
          <p:cNvSpPr>
            <a:spLocks noChangeShapeType="1"/>
          </p:cNvSpPr>
          <p:nvPr/>
        </p:nvSpPr>
        <p:spPr bwMode="auto">
          <a:xfrm flipV="1">
            <a:off x="1357313" y="1838325"/>
            <a:ext cx="2290762" cy="1684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1" name="Line 30"/>
          <p:cNvSpPr>
            <a:spLocks noChangeShapeType="1"/>
          </p:cNvSpPr>
          <p:nvPr/>
        </p:nvSpPr>
        <p:spPr bwMode="auto">
          <a:xfrm>
            <a:off x="1366838" y="3522663"/>
            <a:ext cx="923925" cy="1001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2" name="Line 31"/>
          <p:cNvSpPr>
            <a:spLocks noChangeShapeType="1"/>
          </p:cNvSpPr>
          <p:nvPr/>
        </p:nvSpPr>
        <p:spPr bwMode="auto">
          <a:xfrm flipV="1">
            <a:off x="2309813" y="4052888"/>
            <a:ext cx="1087437" cy="471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3" name="Line 33"/>
          <p:cNvSpPr>
            <a:spLocks noChangeShapeType="1"/>
          </p:cNvSpPr>
          <p:nvPr/>
        </p:nvSpPr>
        <p:spPr bwMode="auto">
          <a:xfrm>
            <a:off x="4659313" y="5851525"/>
            <a:ext cx="0" cy="125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4" name="Line 34"/>
          <p:cNvSpPr>
            <a:spLocks noChangeShapeType="1"/>
          </p:cNvSpPr>
          <p:nvPr/>
        </p:nvSpPr>
        <p:spPr bwMode="auto">
          <a:xfrm flipH="1">
            <a:off x="3224213" y="5986463"/>
            <a:ext cx="143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5" name="Line 35"/>
          <p:cNvSpPr>
            <a:spLocks noChangeShapeType="1"/>
          </p:cNvSpPr>
          <p:nvPr/>
        </p:nvSpPr>
        <p:spPr bwMode="auto">
          <a:xfrm flipV="1">
            <a:off x="3224213" y="5872163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776" name="Text Box 32"/>
          <p:cNvSpPr txBox="1">
            <a:spLocks noChangeArrowheads="1"/>
          </p:cNvSpPr>
          <p:nvPr/>
        </p:nvSpPr>
        <p:spPr bwMode="auto">
          <a:xfrm>
            <a:off x="495300" y="2003425"/>
            <a:ext cx="241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Move the last element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to the root</a:t>
            </a:r>
          </a:p>
        </p:txBody>
      </p:sp>
    </p:spTree>
    <p:extLst>
      <p:ext uri="{BB962C8B-B14F-4D97-AF65-F5344CB8AC3E}">
        <p14:creationId xmlns:p14="http://schemas.microsoft.com/office/powerpoint/2010/main" val="416805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050E8-F53E-4727-9246-CDA3A9D4479F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6418" name="Line 2"/>
          <p:cNvSpPr>
            <a:spLocks noChangeShapeType="1"/>
          </p:cNvSpPr>
          <p:nvPr/>
        </p:nvSpPr>
        <p:spPr bwMode="auto">
          <a:xfrm>
            <a:off x="2444750" y="5348288"/>
            <a:ext cx="234950" cy="201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Heap Data Structure</a:t>
            </a:r>
          </a:p>
        </p:txBody>
      </p:sp>
      <p:sp>
        <p:nvSpPr>
          <p:cNvPr id="31642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DD0111"/>
                </a:solidFill>
                <a:latin typeface="Monotype Corsiva" pitchFamily="66" charset="0"/>
              </a:rPr>
              <a:t>Def:</a:t>
            </a:r>
            <a:r>
              <a:rPr lang="en-US">
                <a:latin typeface="Monotype Corsiva" pitchFamily="66" charset="0"/>
              </a:rPr>
              <a:t> </a:t>
            </a:r>
            <a:r>
              <a:rPr lang="en-US"/>
              <a:t>A </a:t>
            </a:r>
            <a:r>
              <a:rPr lang="en-US" b="1"/>
              <a:t>heap</a:t>
            </a:r>
            <a:r>
              <a:rPr lang="en-US"/>
              <a:t> is a </a:t>
            </a:r>
            <a:r>
              <a:rPr lang="en-US" u="sng"/>
              <a:t>nearly complete</a:t>
            </a:r>
            <a:r>
              <a:rPr lang="en-US"/>
              <a:t> binary tree with the following two properties:</a:t>
            </a:r>
          </a:p>
          <a:p>
            <a:pPr lvl="1"/>
            <a:r>
              <a:rPr lang="en-US" b="1"/>
              <a:t>Structural property:</a:t>
            </a:r>
            <a:r>
              <a:rPr lang="en-US"/>
              <a:t> all levels are full, except possibly the last one, which is filled from left to right</a:t>
            </a:r>
          </a:p>
          <a:p>
            <a:pPr lvl="1"/>
            <a:r>
              <a:rPr lang="en-US" b="1"/>
              <a:t>Order (heap) property:</a:t>
            </a:r>
            <a:r>
              <a:rPr lang="en-US"/>
              <a:t> for any node </a:t>
            </a:r>
            <a:r>
              <a:rPr lang="en-US">
                <a:latin typeface="Comic Sans MS" pitchFamily="66" charset="0"/>
              </a:rPr>
              <a:t>x</a:t>
            </a:r>
          </a:p>
          <a:p>
            <a:pPr lvl="1">
              <a:buFontTx/>
              <a:buNone/>
            </a:pPr>
            <a:r>
              <a:rPr lang="en-US"/>
              <a:t>				</a:t>
            </a:r>
            <a:r>
              <a:rPr lang="en-US">
                <a:latin typeface="Comic Sans MS" pitchFamily="66" charset="0"/>
              </a:rPr>
              <a:t>Parent(x) ≥ x</a:t>
            </a:r>
          </a:p>
        </p:txBody>
      </p:sp>
      <p:sp>
        <p:nvSpPr>
          <p:cNvPr id="316421" name="Line 5"/>
          <p:cNvSpPr>
            <a:spLocks noChangeShapeType="1"/>
          </p:cNvSpPr>
          <p:nvPr/>
        </p:nvSpPr>
        <p:spPr bwMode="auto">
          <a:xfrm flipV="1">
            <a:off x="1849438" y="453548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316422" name="Text Box 6"/>
          <p:cNvSpPr txBox="1">
            <a:spLocks noChangeArrowheads="1"/>
          </p:cNvSpPr>
          <p:nvPr/>
        </p:nvSpPr>
        <p:spPr bwMode="auto">
          <a:xfrm>
            <a:off x="2668588" y="59832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Heap</a:t>
            </a:r>
          </a:p>
        </p:txBody>
      </p:sp>
      <p:sp>
        <p:nvSpPr>
          <p:cNvPr id="316423" name="Line 7"/>
          <p:cNvSpPr>
            <a:spLocks noChangeAspect="1" noChangeShapeType="1"/>
          </p:cNvSpPr>
          <p:nvPr/>
        </p:nvSpPr>
        <p:spPr bwMode="auto">
          <a:xfrm rot="16200000" flipV="1">
            <a:off x="2971006" y="4479132"/>
            <a:ext cx="760413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316424" name="Oval 8"/>
          <p:cNvSpPr>
            <a:spLocks noChangeArrowheads="1"/>
          </p:cNvSpPr>
          <p:nvPr/>
        </p:nvSpPr>
        <p:spPr bwMode="auto">
          <a:xfrm>
            <a:off x="1741488" y="5510213"/>
            <a:ext cx="320675" cy="3206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5</a:t>
            </a:r>
          </a:p>
        </p:txBody>
      </p:sp>
      <p:sp>
        <p:nvSpPr>
          <p:cNvPr id="316425" name="Oval 9"/>
          <p:cNvSpPr>
            <a:spLocks noChangeArrowheads="1"/>
          </p:cNvSpPr>
          <p:nvPr/>
        </p:nvSpPr>
        <p:spPr bwMode="auto">
          <a:xfrm>
            <a:off x="2198688" y="5068888"/>
            <a:ext cx="320675" cy="3206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7</a:t>
            </a:r>
          </a:p>
        </p:txBody>
      </p:sp>
      <p:sp>
        <p:nvSpPr>
          <p:cNvPr id="316426" name="Oval 10"/>
          <p:cNvSpPr>
            <a:spLocks noChangeArrowheads="1"/>
          </p:cNvSpPr>
          <p:nvPr/>
        </p:nvSpPr>
        <p:spPr bwMode="auto">
          <a:xfrm>
            <a:off x="2922588" y="4383088"/>
            <a:ext cx="320675" cy="3206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8</a:t>
            </a:r>
          </a:p>
        </p:txBody>
      </p:sp>
      <p:sp>
        <p:nvSpPr>
          <p:cNvPr id="316427" name="Oval 11"/>
          <p:cNvSpPr>
            <a:spLocks noChangeArrowheads="1"/>
          </p:cNvSpPr>
          <p:nvPr/>
        </p:nvSpPr>
        <p:spPr bwMode="auto">
          <a:xfrm>
            <a:off x="3567113" y="5068888"/>
            <a:ext cx="320675" cy="3206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4</a:t>
            </a:r>
          </a:p>
        </p:txBody>
      </p:sp>
      <p:sp>
        <p:nvSpPr>
          <p:cNvPr id="316429" name="Oval 13"/>
          <p:cNvSpPr>
            <a:spLocks noChangeArrowheads="1"/>
          </p:cNvSpPr>
          <p:nvPr/>
        </p:nvSpPr>
        <p:spPr bwMode="auto">
          <a:xfrm>
            <a:off x="2595563" y="5510213"/>
            <a:ext cx="320675" cy="3206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+mn-cs"/>
              </a:rPr>
              <a:t>2</a:t>
            </a:r>
          </a:p>
        </p:txBody>
      </p:sp>
      <p:sp>
        <p:nvSpPr>
          <p:cNvPr id="316430" name="Text Box 14"/>
          <p:cNvSpPr txBox="1">
            <a:spLocks noChangeArrowheads="1"/>
          </p:cNvSpPr>
          <p:nvPr/>
        </p:nvSpPr>
        <p:spPr bwMode="auto">
          <a:xfrm>
            <a:off x="4564063" y="4203700"/>
            <a:ext cx="3759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Arial"/>
                <a:cs typeface="+mn-cs"/>
              </a:rPr>
              <a:t>From the heap property, it follows that:</a:t>
            </a:r>
          </a:p>
          <a:p>
            <a:r>
              <a:rPr lang="en-US" sz="2400">
                <a:solidFill>
                  <a:srgbClr val="DD0111"/>
                </a:solidFill>
                <a:latin typeface="Arial"/>
                <a:cs typeface="+mn-cs"/>
              </a:rPr>
              <a:t>“The root is the maximum </a:t>
            </a:r>
          </a:p>
          <a:p>
            <a:r>
              <a:rPr lang="en-US" sz="2400">
                <a:solidFill>
                  <a:srgbClr val="DD0111"/>
                </a:solidFill>
                <a:latin typeface="Arial"/>
                <a:cs typeface="+mn-cs"/>
              </a:rPr>
              <a:t>element of the heap!”</a:t>
            </a:r>
          </a:p>
        </p:txBody>
      </p:sp>
      <p:sp>
        <p:nvSpPr>
          <p:cNvPr id="316431" name="Text Box 15"/>
          <p:cNvSpPr txBox="1">
            <a:spLocks noChangeArrowheads="1"/>
          </p:cNvSpPr>
          <p:nvPr/>
        </p:nvSpPr>
        <p:spPr bwMode="auto">
          <a:xfrm>
            <a:off x="1152525" y="6400800"/>
            <a:ext cx="620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DD0111"/>
                </a:solidFill>
                <a:latin typeface="Arial"/>
                <a:cs typeface="+mn-cs"/>
              </a:rPr>
              <a:t>A heap is a binary tree that is filled in order</a:t>
            </a:r>
          </a:p>
        </p:txBody>
      </p:sp>
    </p:spTree>
    <p:extLst>
      <p:ext uri="{BB962C8B-B14F-4D97-AF65-F5344CB8AC3E}">
        <p14:creationId xmlns:p14="http://schemas.microsoft.com/office/powerpoint/2010/main" val="35078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2771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2773" name="Oval 7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2774" name="Text Box 10"/>
          <p:cNvSpPr txBox="1">
            <a:spLocks noChangeArrowheads="1"/>
          </p:cNvSpPr>
          <p:nvPr/>
        </p:nvSpPr>
        <p:spPr bwMode="auto">
          <a:xfrm>
            <a:off x="3805238" y="1665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2775" name="Oval 11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2776" name="Text Box 12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2778" name="Line 14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779" name="Line 15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780" name="Line 17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781" name="Text Box 18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2782" name="Text Box 19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2783" name="Text Box 20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2784" name="Text Box 21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2785" name="Text Box 22"/>
          <p:cNvSpPr txBox="1">
            <a:spLocks noChangeArrowheads="1"/>
          </p:cNvSpPr>
          <p:nvPr/>
        </p:nvSpPr>
        <p:spPr bwMode="auto">
          <a:xfrm>
            <a:off x="3122613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2786" name="Text Box 23"/>
          <p:cNvSpPr txBox="1">
            <a:spLocks noChangeArrowheads="1"/>
          </p:cNvSpPr>
          <p:nvPr/>
        </p:nvSpPr>
        <p:spPr bwMode="auto">
          <a:xfrm>
            <a:off x="3878263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2787" name="Text Box 24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2788" name="Text Box 25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2394076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3795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2971800" y="25908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3797" name="Oval 7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3798" name="Text Box 8"/>
          <p:cNvSpPr txBox="1">
            <a:spLocks noChangeArrowheads="1"/>
          </p:cNvSpPr>
          <p:nvPr/>
        </p:nvSpPr>
        <p:spPr bwMode="auto">
          <a:xfrm>
            <a:off x="3805238" y="1665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3799" name="Oval 9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3800" name="Text Box 10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3802" name="Line 12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5" name="Text Box 15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3806" name="Text Box 16"/>
          <p:cNvSpPr txBox="1">
            <a:spLocks noChangeArrowheads="1"/>
          </p:cNvSpPr>
          <p:nvPr/>
        </p:nvSpPr>
        <p:spPr bwMode="auto">
          <a:xfrm>
            <a:off x="3429000" y="5495925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3807" name="Text Box 17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3808" name="Text Box 18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3809" name="Text Box 19"/>
          <p:cNvSpPr txBox="1">
            <a:spLocks noChangeArrowheads="1"/>
          </p:cNvSpPr>
          <p:nvPr/>
        </p:nvSpPr>
        <p:spPr bwMode="auto">
          <a:xfrm>
            <a:off x="3122613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3810" name="Text Box 20"/>
          <p:cNvSpPr txBox="1">
            <a:spLocks noChangeArrowheads="1"/>
          </p:cNvSpPr>
          <p:nvPr/>
        </p:nvSpPr>
        <p:spPr bwMode="auto">
          <a:xfrm>
            <a:off x="3878263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3811" name="Text Box 21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3812" name="Text Box 22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3813" name="Text Box 23"/>
          <p:cNvSpPr txBox="1">
            <a:spLocks noChangeArrowheads="1"/>
          </p:cNvSpPr>
          <p:nvPr/>
        </p:nvSpPr>
        <p:spPr bwMode="auto">
          <a:xfrm>
            <a:off x="850900" y="216693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HEAPIFY()</a:t>
            </a:r>
          </a:p>
        </p:txBody>
      </p:sp>
      <p:sp>
        <p:nvSpPr>
          <p:cNvPr id="33814" name="Line 24"/>
          <p:cNvSpPr>
            <a:spLocks noChangeShapeType="1"/>
          </p:cNvSpPr>
          <p:nvPr/>
        </p:nvSpPr>
        <p:spPr bwMode="auto">
          <a:xfrm>
            <a:off x="3138488" y="2089150"/>
            <a:ext cx="9525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15" name="Line 25"/>
          <p:cNvSpPr>
            <a:spLocks noChangeShapeType="1"/>
          </p:cNvSpPr>
          <p:nvPr/>
        </p:nvSpPr>
        <p:spPr bwMode="auto">
          <a:xfrm flipV="1">
            <a:off x="3138488" y="1885950"/>
            <a:ext cx="509587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16" name="Text Box 26"/>
          <p:cNvSpPr txBox="1">
            <a:spLocks noChangeArrowheads="1"/>
          </p:cNvSpPr>
          <p:nvPr/>
        </p:nvSpPr>
        <p:spPr bwMode="auto">
          <a:xfrm>
            <a:off x="2392363" y="1771650"/>
            <a:ext cx="71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373299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4819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3760788" y="1685925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4821" name="Oval 7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4823" name="Oval 9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4825" name="Text Box 11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4826" name="Line 12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827" name="Line 13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828" name="Line 14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829" name="Text Box 15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4830" name="Text Box 16"/>
          <p:cNvSpPr txBox="1">
            <a:spLocks noChangeArrowheads="1"/>
          </p:cNvSpPr>
          <p:nvPr/>
        </p:nvSpPr>
        <p:spPr bwMode="auto">
          <a:xfrm>
            <a:off x="3100388" y="548640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4831" name="Text Box 17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4832" name="Text Box 18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4833" name="Text Box 19"/>
          <p:cNvSpPr txBox="1">
            <a:spLocks noChangeArrowheads="1"/>
          </p:cNvSpPr>
          <p:nvPr/>
        </p:nvSpPr>
        <p:spPr bwMode="auto">
          <a:xfrm>
            <a:off x="3546475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4834" name="Text Box 20"/>
          <p:cNvSpPr txBox="1">
            <a:spLocks noChangeArrowheads="1"/>
          </p:cNvSpPr>
          <p:nvPr/>
        </p:nvSpPr>
        <p:spPr bwMode="auto">
          <a:xfrm>
            <a:off x="3878263" y="54864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4835" name="Text Box 21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4836" name="Text Box 22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1783071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5843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6937375" y="16764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5845" name="Oval 7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5846" name="Text Box 8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5847" name="Oval 9"/>
          <p:cNvSpPr>
            <a:spLocks noChangeArrowheads="1"/>
          </p:cNvSpPr>
          <p:nvPr/>
        </p:nvSpPr>
        <p:spPr bwMode="auto">
          <a:xfrm>
            <a:off x="2209800" y="3581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5848" name="Text Box 10"/>
          <p:cNvSpPr txBox="1">
            <a:spLocks noChangeArrowheads="1"/>
          </p:cNvSpPr>
          <p:nvPr/>
        </p:nvSpPr>
        <p:spPr bwMode="auto">
          <a:xfrm>
            <a:off x="2286000" y="3657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5849" name="Text Box 11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5850" name="Line 12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51" name="Line 13"/>
          <p:cNvSpPr>
            <a:spLocks noChangeShapeType="1"/>
          </p:cNvSpPr>
          <p:nvPr/>
        </p:nvSpPr>
        <p:spPr bwMode="auto">
          <a:xfrm flipH="1">
            <a:off x="2667000" y="3048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52" name="Line 14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53" name="Text Box 15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5854" name="Text Box 16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5855" name="Text Box 17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5856" name="Text Box 18"/>
          <p:cNvSpPr txBox="1">
            <a:spLocks noChangeArrowheads="1"/>
          </p:cNvSpPr>
          <p:nvPr/>
        </p:nvSpPr>
        <p:spPr bwMode="auto">
          <a:xfrm>
            <a:off x="419258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5857" name="Text Box 19"/>
          <p:cNvSpPr txBox="1">
            <a:spLocks noChangeArrowheads="1"/>
          </p:cNvSpPr>
          <p:nvPr/>
        </p:nvSpPr>
        <p:spPr bwMode="auto">
          <a:xfrm>
            <a:off x="3546475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5858" name="Text Box 20"/>
          <p:cNvSpPr txBox="1">
            <a:spLocks noChangeArrowheads="1"/>
          </p:cNvSpPr>
          <p:nvPr/>
        </p:nvSpPr>
        <p:spPr bwMode="auto">
          <a:xfrm>
            <a:off x="3878263" y="54864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5859" name="Text Box 21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5860" name="Text Box 22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2" name="Text Box 24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  <p:sp>
        <p:nvSpPr>
          <p:cNvPr id="35863" name="Line 25"/>
          <p:cNvSpPr>
            <a:spLocks noChangeShapeType="1"/>
          </p:cNvSpPr>
          <p:nvPr/>
        </p:nvSpPr>
        <p:spPr bwMode="auto">
          <a:xfrm>
            <a:off x="4370388" y="5861050"/>
            <a:ext cx="9525" cy="125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4" name="Line 26"/>
          <p:cNvSpPr>
            <a:spLocks noChangeShapeType="1"/>
          </p:cNvSpPr>
          <p:nvPr/>
        </p:nvSpPr>
        <p:spPr bwMode="auto">
          <a:xfrm flipH="1">
            <a:off x="3397250" y="5986463"/>
            <a:ext cx="982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5" name="Line 27"/>
          <p:cNvSpPr>
            <a:spLocks noChangeShapeType="1"/>
          </p:cNvSpPr>
          <p:nvPr/>
        </p:nvSpPr>
        <p:spPr bwMode="auto">
          <a:xfrm flipV="1">
            <a:off x="3406775" y="5861050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6" name="Line 29"/>
          <p:cNvSpPr>
            <a:spLocks noChangeShapeType="1"/>
          </p:cNvSpPr>
          <p:nvPr/>
        </p:nvSpPr>
        <p:spPr bwMode="auto">
          <a:xfrm flipV="1">
            <a:off x="2511425" y="1916113"/>
            <a:ext cx="20638" cy="161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7" name="Line 30"/>
          <p:cNvSpPr>
            <a:spLocks noChangeShapeType="1"/>
          </p:cNvSpPr>
          <p:nvPr/>
        </p:nvSpPr>
        <p:spPr bwMode="auto">
          <a:xfrm flipV="1">
            <a:off x="2532063" y="1866900"/>
            <a:ext cx="1116012" cy="39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68" name="Text Box 31"/>
          <p:cNvSpPr txBox="1">
            <a:spLocks noChangeArrowheads="1"/>
          </p:cNvSpPr>
          <p:nvPr/>
        </p:nvSpPr>
        <p:spPr bwMode="auto">
          <a:xfrm>
            <a:off x="822325" y="2022475"/>
            <a:ext cx="16954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Move the last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element to the 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7876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5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6867" name="Oval 6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6868" name="Oval 8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6870" name="Text Box 11"/>
          <p:cNvSpPr txBox="1">
            <a:spLocks noChangeArrowheads="1"/>
          </p:cNvSpPr>
          <p:nvPr/>
        </p:nvSpPr>
        <p:spPr bwMode="auto">
          <a:xfrm>
            <a:off x="3797300" y="1684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643438" y="2598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6872" name="Line 13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874" name="Text Box 16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6875" name="Text Box 17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6876" name="Text Box 18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6877" name="Text Box 19"/>
          <p:cNvSpPr txBox="1">
            <a:spLocks noChangeArrowheads="1"/>
          </p:cNvSpPr>
          <p:nvPr/>
        </p:nvSpPr>
        <p:spPr bwMode="auto">
          <a:xfrm>
            <a:off x="3211513" y="548005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6878" name="Text Box 20"/>
          <p:cNvSpPr txBox="1">
            <a:spLocks noChangeArrowheads="1"/>
          </p:cNvSpPr>
          <p:nvPr/>
        </p:nvSpPr>
        <p:spPr bwMode="auto">
          <a:xfrm>
            <a:off x="3546475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6879" name="Text Box 21"/>
          <p:cNvSpPr txBox="1">
            <a:spLocks noChangeArrowheads="1"/>
          </p:cNvSpPr>
          <p:nvPr/>
        </p:nvSpPr>
        <p:spPr bwMode="auto">
          <a:xfrm>
            <a:off x="3878263" y="54864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6880" name="Text Box 22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6881" name="Text Box 23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6882" name="Line 30"/>
          <p:cNvSpPr>
            <a:spLocks noChangeShapeType="1"/>
          </p:cNvSpPr>
          <p:nvPr/>
        </p:nvSpPr>
        <p:spPr bwMode="auto">
          <a:xfrm>
            <a:off x="4879975" y="2117725"/>
            <a:ext cx="66675" cy="414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883" name="Line 31"/>
          <p:cNvSpPr>
            <a:spLocks noChangeShapeType="1"/>
          </p:cNvSpPr>
          <p:nvPr/>
        </p:nvSpPr>
        <p:spPr bwMode="auto">
          <a:xfrm flipH="1" flipV="1">
            <a:off x="4254500" y="1935163"/>
            <a:ext cx="615950" cy="173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884" name="Text Box 32"/>
          <p:cNvSpPr txBox="1">
            <a:spLocks noChangeArrowheads="1"/>
          </p:cNvSpPr>
          <p:nvPr/>
        </p:nvSpPr>
        <p:spPr bwMode="auto">
          <a:xfrm>
            <a:off x="4932363" y="1809750"/>
            <a:ext cx="71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2916845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7891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7892" name="Oval 6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4633913" y="26082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7895" name="Text Box 9"/>
          <p:cNvSpPr txBox="1">
            <a:spLocks noChangeArrowheads="1"/>
          </p:cNvSpPr>
          <p:nvPr/>
        </p:nvSpPr>
        <p:spPr bwMode="auto">
          <a:xfrm>
            <a:off x="3825875" y="16748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7896" name="Line 10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897" name="Line 11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7899" name="Text Box 13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>
            <a:off x="3856038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7902" name="Text Box 16"/>
          <p:cNvSpPr txBox="1">
            <a:spLocks noChangeArrowheads="1"/>
          </p:cNvSpPr>
          <p:nvPr/>
        </p:nvSpPr>
        <p:spPr bwMode="auto">
          <a:xfrm>
            <a:off x="3546475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7903" name="Text Box 17"/>
          <p:cNvSpPr txBox="1">
            <a:spLocks noChangeArrowheads="1"/>
          </p:cNvSpPr>
          <p:nvPr/>
        </p:nvSpPr>
        <p:spPr bwMode="auto">
          <a:xfrm>
            <a:off x="3222625" y="549592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7904" name="Text Box 18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7905" name="Text Box 19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3309438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8915" name="Oval 2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8916" name="Oval 26"/>
          <p:cNvSpPr>
            <a:spLocks noChangeArrowheads="1"/>
          </p:cNvSpPr>
          <p:nvPr/>
        </p:nvSpPr>
        <p:spPr bwMode="auto">
          <a:xfrm>
            <a:off x="44958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8917" name="Text Box 27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8918" name="Text Box 28"/>
          <p:cNvSpPr txBox="1">
            <a:spLocks noChangeArrowheads="1"/>
          </p:cNvSpPr>
          <p:nvPr/>
        </p:nvSpPr>
        <p:spPr bwMode="auto">
          <a:xfrm>
            <a:off x="4633913" y="26082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8919" name="Text Box 29"/>
          <p:cNvSpPr txBox="1">
            <a:spLocks noChangeArrowheads="1"/>
          </p:cNvSpPr>
          <p:nvPr/>
        </p:nvSpPr>
        <p:spPr bwMode="auto">
          <a:xfrm>
            <a:off x="6962775" y="16557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8920" name="Line 30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921" name="Line 31"/>
          <p:cNvSpPr>
            <a:spLocks noChangeShapeType="1"/>
          </p:cNvSpPr>
          <p:nvPr/>
        </p:nvSpPr>
        <p:spPr bwMode="auto">
          <a:xfrm>
            <a:off x="41910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922" name="Text Box 32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8923" name="Text Box 33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8924" name="Text Box 34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8925" name="Text Box 35"/>
          <p:cNvSpPr txBox="1">
            <a:spLocks noChangeArrowheads="1"/>
          </p:cNvSpPr>
          <p:nvPr/>
        </p:nvSpPr>
        <p:spPr bwMode="auto">
          <a:xfrm>
            <a:off x="3230563" y="5489575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8926" name="Text Box 36"/>
          <p:cNvSpPr txBox="1">
            <a:spLocks noChangeArrowheads="1"/>
          </p:cNvSpPr>
          <p:nvPr/>
        </p:nvSpPr>
        <p:spPr bwMode="auto">
          <a:xfrm>
            <a:off x="3546475" y="5487988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8927" name="Text Box 37"/>
          <p:cNvSpPr txBox="1">
            <a:spLocks noChangeArrowheads="1"/>
          </p:cNvSpPr>
          <p:nvPr/>
        </p:nvSpPr>
        <p:spPr bwMode="auto">
          <a:xfrm>
            <a:off x="5330825" y="5514975"/>
            <a:ext cx="314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8928" name="Text Box 38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8929" name="Text Box 39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8930" name="Line 40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931" name="Line 42"/>
          <p:cNvSpPr>
            <a:spLocks noChangeShapeType="1"/>
          </p:cNvSpPr>
          <p:nvPr/>
        </p:nvSpPr>
        <p:spPr bwMode="auto">
          <a:xfrm flipH="1" flipV="1">
            <a:off x="4832350" y="2070100"/>
            <a:ext cx="285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932" name="Line 43"/>
          <p:cNvSpPr>
            <a:spLocks noChangeShapeType="1"/>
          </p:cNvSpPr>
          <p:nvPr/>
        </p:nvSpPr>
        <p:spPr bwMode="auto">
          <a:xfrm flipH="1" flipV="1">
            <a:off x="4264025" y="1925638"/>
            <a:ext cx="57785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933" name="Text Box 44"/>
          <p:cNvSpPr txBox="1">
            <a:spLocks noChangeArrowheads="1"/>
          </p:cNvSpPr>
          <p:nvPr/>
        </p:nvSpPr>
        <p:spPr bwMode="auto">
          <a:xfrm>
            <a:off x="5173663" y="2003425"/>
            <a:ext cx="16954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Move the last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element to the 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root</a:t>
            </a:r>
          </a:p>
        </p:txBody>
      </p:sp>
      <p:sp>
        <p:nvSpPr>
          <p:cNvPr id="38934" name="Text Box 41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</p:spTree>
    <p:extLst>
      <p:ext uri="{BB962C8B-B14F-4D97-AF65-F5344CB8AC3E}">
        <p14:creationId xmlns:p14="http://schemas.microsoft.com/office/powerpoint/2010/main" val="776018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9939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3035300" y="26066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816350" y="1665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9942" name="Line 10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943" name="Text Box 12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39944" name="Text Box 13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39945" name="Text Box 14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3614738" y="54991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3305175" y="5497513"/>
            <a:ext cx="314325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39948" name="Text Box 17"/>
          <p:cNvSpPr txBox="1">
            <a:spLocks noChangeArrowheads="1"/>
          </p:cNvSpPr>
          <p:nvPr/>
        </p:nvSpPr>
        <p:spPr bwMode="auto">
          <a:xfrm>
            <a:off x="5330825" y="5514975"/>
            <a:ext cx="314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39949" name="Text Box 18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39950" name="Text Box 19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39951" name="Text Box 23"/>
          <p:cNvSpPr txBox="1">
            <a:spLocks noChangeArrowheads="1"/>
          </p:cNvSpPr>
          <p:nvPr/>
        </p:nvSpPr>
        <p:spPr bwMode="auto">
          <a:xfrm>
            <a:off x="850900" y="216693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HEAPIFY()</a:t>
            </a:r>
          </a:p>
        </p:txBody>
      </p:sp>
      <p:sp>
        <p:nvSpPr>
          <p:cNvPr id="39952" name="Line 24"/>
          <p:cNvSpPr>
            <a:spLocks noChangeShapeType="1"/>
          </p:cNvSpPr>
          <p:nvPr/>
        </p:nvSpPr>
        <p:spPr bwMode="auto">
          <a:xfrm flipH="1">
            <a:off x="3157538" y="2020888"/>
            <a:ext cx="19050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953" name="Line 25"/>
          <p:cNvSpPr>
            <a:spLocks noChangeShapeType="1"/>
          </p:cNvSpPr>
          <p:nvPr/>
        </p:nvSpPr>
        <p:spPr bwMode="auto">
          <a:xfrm flipV="1">
            <a:off x="3176588" y="1885950"/>
            <a:ext cx="481012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954" name="Text Box 26"/>
          <p:cNvSpPr txBox="1">
            <a:spLocks noChangeArrowheads="1"/>
          </p:cNvSpPr>
          <p:nvPr/>
        </p:nvSpPr>
        <p:spPr bwMode="auto">
          <a:xfrm>
            <a:off x="2352675" y="1770063"/>
            <a:ext cx="717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77166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40963" name="Oval 5"/>
          <p:cNvSpPr>
            <a:spLocks noChangeArrowheads="1"/>
          </p:cNvSpPr>
          <p:nvPr/>
        </p:nvSpPr>
        <p:spPr bwMode="auto">
          <a:xfrm>
            <a:off x="28956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6884988" y="1654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3035300" y="26289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 flipH="1">
            <a:off x="3352800" y="2057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3614738" y="5499100"/>
            <a:ext cx="314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5000625" y="5507038"/>
            <a:ext cx="314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5330825" y="5514975"/>
            <a:ext cx="314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40974" name="Text Box 16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40975" name="Line 20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976" name="Line 22"/>
          <p:cNvSpPr>
            <a:spLocks noChangeShapeType="1"/>
          </p:cNvSpPr>
          <p:nvPr/>
        </p:nvSpPr>
        <p:spPr bwMode="auto">
          <a:xfrm flipV="1">
            <a:off x="3157538" y="2108200"/>
            <a:ext cx="285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977" name="Line 23"/>
          <p:cNvSpPr>
            <a:spLocks noChangeShapeType="1"/>
          </p:cNvSpPr>
          <p:nvPr/>
        </p:nvSpPr>
        <p:spPr bwMode="auto">
          <a:xfrm flipV="1">
            <a:off x="3186113" y="1944688"/>
            <a:ext cx="471487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978" name="Text Box 24"/>
          <p:cNvSpPr txBox="1">
            <a:spLocks noChangeArrowheads="1"/>
          </p:cNvSpPr>
          <p:nvPr/>
        </p:nvSpPr>
        <p:spPr bwMode="auto">
          <a:xfrm>
            <a:off x="1246188" y="1676400"/>
            <a:ext cx="16954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Move the last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element to the 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root</a:t>
            </a:r>
          </a:p>
        </p:txBody>
      </p:sp>
      <p:sp>
        <p:nvSpPr>
          <p:cNvPr id="40979" name="Text Box 24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</p:spTree>
    <p:extLst>
      <p:ext uri="{BB962C8B-B14F-4D97-AF65-F5344CB8AC3E}">
        <p14:creationId xmlns:p14="http://schemas.microsoft.com/office/powerpoint/2010/main" val="1762158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val 4"/>
          <p:cNvSpPr>
            <a:spLocks noChangeArrowheads="1"/>
          </p:cNvSpPr>
          <p:nvPr/>
        </p:nvSpPr>
        <p:spPr bwMode="auto">
          <a:xfrm>
            <a:off x="36576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3816350" y="16859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41988" name="Text Box 9"/>
          <p:cNvSpPr txBox="1">
            <a:spLocks noChangeArrowheads="1"/>
          </p:cNvSpPr>
          <p:nvPr/>
        </p:nvSpPr>
        <p:spPr bwMode="auto">
          <a:xfrm>
            <a:off x="6537325" y="5513388"/>
            <a:ext cx="441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41989" name="Text Box 10"/>
          <p:cNvSpPr txBox="1">
            <a:spLocks noChangeArrowheads="1"/>
          </p:cNvSpPr>
          <p:nvPr/>
        </p:nvSpPr>
        <p:spPr bwMode="auto">
          <a:xfrm>
            <a:off x="5641975" y="5514975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41990" name="Text Box 11"/>
          <p:cNvSpPr txBox="1">
            <a:spLocks noChangeArrowheads="1"/>
          </p:cNvSpPr>
          <p:nvPr/>
        </p:nvSpPr>
        <p:spPr bwMode="auto">
          <a:xfrm>
            <a:off x="6089650" y="5511800"/>
            <a:ext cx="441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41991" name="Text Box 12"/>
          <p:cNvSpPr txBox="1">
            <a:spLocks noChangeArrowheads="1"/>
          </p:cNvSpPr>
          <p:nvPr/>
        </p:nvSpPr>
        <p:spPr bwMode="auto">
          <a:xfrm>
            <a:off x="4692650" y="5508625"/>
            <a:ext cx="314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41992" name="Text Box 13"/>
          <p:cNvSpPr txBox="1">
            <a:spLocks noChangeArrowheads="1"/>
          </p:cNvSpPr>
          <p:nvPr/>
        </p:nvSpPr>
        <p:spPr bwMode="auto">
          <a:xfrm>
            <a:off x="5000625" y="5507038"/>
            <a:ext cx="314325" cy="369887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41993" name="Text Box 14"/>
          <p:cNvSpPr txBox="1">
            <a:spLocks noChangeArrowheads="1"/>
          </p:cNvSpPr>
          <p:nvPr/>
        </p:nvSpPr>
        <p:spPr bwMode="auto">
          <a:xfrm>
            <a:off x="5330825" y="5514975"/>
            <a:ext cx="314325" cy="369888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41994" name="Text Box 15"/>
          <p:cNvSpPr txBox="1">
            <a:spLocks noChangeArrowheads="1"/>
          </p:cNvSpPr>
          <p:nvPr/>
        </p:nvSpPr>
        <p:spPr bwMode="auto">
          <a:xfrm>
            <a:off x="3248025" y="49768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41995" name="Text Box 16"/>
          <p:cNvSpPr txBox="1">
            <a:spLocks noChangeArrowheads="1"/>
          </p:cNvSpPr>
          <p:nvPr/>
        </p:nvSpPr>
        <p:spPr bwMode="auto">
          <a:xfrm>
            <a:off x="5645150" y="4813300"/>
            <a:ext cx="920750" cy="366713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  <p:sp>
        <p:nvSpPr>
          <p:cNvPr id="41996" name="Line 22"/>
          <p:cNvSpPr>
            <a:spLocks noChangeShapeType="1"/>
          </p:cNvSpPr>
          <p:nvPr/>
        </p:nvSpPr>
        <p:spPr bwMode="auto">
          <a:xfrm>
            <a:off x="4379913" y="1828800"/>
            <a:ext cx="2454275" cy="28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997" name="Text Box 24"/>
          <p:cNvSpPr txBox="1">
            <a:spLocks noChangeArrowheads="1"/>
          </p:cNvSpPr>
          <p:nvPr/>
        </p:nvSpPr>
        <p:spPr bwMode="auto">
          <a:xfrm>
            <a:off x="4903788" y="142557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Take out biggest</a:t>
            </a:r>
          </a:p>
        </p:txBody>
      </p:sp>
    </p:spTree>
    <p:extLst>
      <p:ext uri="{BB962C8B-B14F-4D97-AF65-F5344CB8AC3E}">
        <p14:creationId xmlns:p14="http://schemas.microsoft.com/office/powerpoint/2010/main" val="39586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09EAA0-0741-4058-8A82-F1889DA6904E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Representation of Heaps</a:t>
            </a:r>
          </a:p>
        </p:txBody>
      </p:sp>
      <p:graphicFrame>
        <p:nvGraphicFramePr>
          <p:cNvPr id="318467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026025" y="2743200"/>
          <a:ext cx="3738563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int Shop Pro Image" r:id="rId4" imgW="6829268" imgH="4497561" progId="PaintShopPro">
                  <p:embed/>
                </p:oleObj>
              </mc:Choice>
              <mc:Fallback>
                <p:oleObj name="Paint Shop Pro Image" r:id="rId4" imgW="6829268" imgH="4497561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2743200"/>
                        <a:ext cx="3738563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76800" y="1371600"/>
          <a:ext cx="403860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int Shop Pro Image" r:id="rId6" imgW="5590244" imgH="1590675" progId="PaintShopPro">
                  <p:embed/>
                </p:oleObj>
              </mc:Choice>
              <mc:Fallback>
                <p:oleObj name="Paint Shop Pro Image" r:id="rId6" imgW="5590244" imgH="1590675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371600"/>
                        <a:ext cx="4038600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69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" y="1117600"/>
            <a:ext cx="4572000" cy="52593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/>
              <a:t>A heap can be stored as an array </a:t>
            </a:r>
            <a:r>
              <a:rPr lang="en-US" sz="2400" i="1"/>
              <a:t>A</a:t>
            </a:r>
            <a:r>
              <a:rPr lang="en-US" sz="2400"/>
              <a:t>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Root of tree is </a:t>
            </a:r>
            <a:r>
              <a:rPr lang="en-US" sz="2000">
                <a:latin typeface="Comic Sans MS" pitchFamily="66" charset="0"/>
              </a:rPr>
              <a:t>A[1]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Left child of </a:t>
            </a:r>
            <a:r>
              <a:rPr lang="en-US" sz="2000">
                <a:latin typeface="Comic Sans MS" pitchFamily="66" charset="0"/>
              </a:rPr>
              <a:t>A[i] = A[2i]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Right child of </a:t>
            </a:r>
            <a:r>
              <a:rPr lang="en-US" sz="2000">
                <a:latin typeface="Comic Sans MS" pitchFamily="66" charset="0"/>
              </a:rPr>
              <a:t>A[i] = A[2i + 1]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Parent of </a:t>
            </a:r>
            <a:r>
              <a:rPr lang="en-US" sz="2000">
                <a:latin typeface="Comic Sans MS" pitchFamily="66" charset="0"/>
              </a:rPr>
              <a:t>A[i] = A[ </a:t>
            </a:r>
            <a:r>
              <a:rPr lang="en-US" sz="2000">
                <a:latin typeface="Comic Sans MS" pitchFamily="66" charset="0"/>
                <a:sym typeface="Symbol" pitchFamily="18" charset="2"/>
              </a:rPr>
              <a:t></a:t>
            </a:r>
            <a:r>
              <a:rPr lang="en-US" sz="2000">
                <a:latin typeface="Comic Sans MS" pitchFamily="66" charset="0"/>
              </a:rPr>
              <a:t>i/2</a:t>
            </a:r>
            <a:r>
              <a:rPr lang="en-US" sz="2000">
                <a:latin typeface="Comic Sans MS" pitchFamily="66" charset="0"/>
                <a:sym typeface="Symbol" pitchFamily="18" charset="2"/>
              </a:rPr>
              <a:t></a:t>
            </a:r>
            <a:r>
              <a:rPr lang="en-US" sz="2000">
                <a:latin typeface="Comic Sans MS" pitchFamily="66" charset="0"/>
              </a:rPr>
              <a:t> ]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Heapsize[A] </a:t>
            </a:r>
            <a:r>
              <a:rPr lang="en-US" sz="2000">
                <a:cs typeface="Arial" charset="0"/>
              </a:rPr>
              <a:t>≤</a:t>
            </a:r>
            <a:r>
              <a:rPr lang="en-US" sz="2000"/>
              <a:t> length[A]</a:t>
            </a:r>
          </a:p>
          <a:p>
            <a:pPr>
              <a:lnSpc>
                <a:spcPct val="120000"/>
              </a:lnSpc>
            </a:pPr>
            <a:r>
              <a:rPr lang="en-US" sz="2400"/>
              <a:t>The elements in the subarray </a:t>
            </a:r>
            <a:r>
              <a:rPr lang="en-US" sz="2400">
                <a:latin typeface="Comic Sans MS" pitchFamily="66" charset="0"/>
              </a:rPr>
              <a:t>A[(</a:t>
            </a:r>
            <a:r>
              <a:rPr lang="en-US" sz="2400">
                <a:latin typeface="Comic Sans MS" pitchFamily="66" charset="0"/>
                <a:sym typeface="Symbol" pitchFamily="18" charset="2"/>
              </a:rPr>
              <a:t>n/2+1</a:t>
            </a:r>
            <a:r>
              <a:rPr lang="en-US" sz="2400">
                <a:latin typeface="Comic Sans MS" pitchFamily="66" charset="0"/>
              </a:rPr>
              <a:t>) .. n]</a:t>
            </a:r>
            <a:r>
              <a:rPr lang="en-US" sz="2400"/>
              <a:t> are leaves</a:t>
            </a:r>
          </a:p>
          <a:p>
            <a:pPr>
              <a:lnSpc>
                <a:spcPct val="12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208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5276850" y="3300413"/>
            <a:ext cx="638175" cy="582612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43011" name="Text Box 5"/>
          <p:cNvSpPr txBox="1">
            <a:spLocks noChangeArrowheads="1"/>
          </p:cNvSpPr>
          <p:nvPr/>
        </p:nvSpPr>
        <p:spPr bwMode="auto">
          <a:xfrm>
            <a:off x="3819525" y="3292475"/>
            <a:ext cx="638175" cy="582613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4471988" y="3289300"/>
            <a:ext cx="798512" cy="582613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2563813" y="3295650"/>
            <a:ext cx="412750" cy="582613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43014" name="Text Box 8"/>
          <p:cNvSpPr txBox="1">
            <a:spLocks noChangeArrowheads="1"/>
          </p:cNvSpPr>
          <p:nvPr/>
        </p:nvSpPr>
        <p:spPr bwMode="auto">
          <a:xfrm>
            <a:off x="2979738" y="3294063"/>
            <a:ext cx="412750" cy="582612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43015" name="Text Box 9"/>
          <p:cNvSpPr txBox="1">
            <a:spLocks noChangeArrowheads="1"/>
          </p:cNvSpPr>
          <p:nvPr/>
        </p:nvSpPr>
        <p:spPr bwMode="auto">
          <a:xfrm>
            <a:off x="3395663" y="3292475"/>
            <a:ext cx="412750" cy="582613"/>
          </a:xfrm>
          <a:prstGeom prst="rect">
            <a:avLst/>
          </a:prstGeom>
          <a:solidFill>
            <a:srgbClr val="B8B8B8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43016" name="Text Box 10"/>
          <p:cNvSpPr txBox="1">
            <a:spLocks noChangeArrowheads="1"/>
          </p:cNvSpPr>
          <p:nvPr/>
        </p:nvSpPr>
        <p:spPr bwMode="auto">
          <a:xfrm>
            <a:off x="3314700" y="2179638"/>
            <a:ext cx="1001713" cy="396875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prstClr val="black"/>
                </a:solidFill>
                <a:latin typeface="Century Schoolbook" pitchFamily="18" charset="0"/>
              </a:rPr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173593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Heap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" y="1556740"/>
            <a:ext cx="9077402" cy="237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869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Heap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980660"/>
            <a:ext cx="790575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227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Heap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1772770"/>
            <a:ext cx="8730957" cy="280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496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Heap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90" y="908650"/>
            <a:ext cx="6408890" cy="542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260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Heap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8" y="1196690"/>
            <a:ext cx="8535069" cy="503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700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010398"/>
            <a:ext cx="8425170" cy="582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79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50" y="836640"/>
            <a:ext cx="5544770" cy="383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4671772"/>
            <a:ext cx="8516026" cy="218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781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12720"/>
            <a:ext cx="8497180" cy="36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61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196690"/>
            <a:ext cx="8209140" cy="514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52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Heap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625"/>
          </a:xfrm>
        </p:spPr>
        <p:txBody>
          <a:bodyPr/>
          <a:lstStyle/>
          <a:p>
            <a:pPr eaLnBrk="1" hangingPunct="1"/>
            <a:r>
              <a:rPr lang="en-US"/>
              <a:t>The root of the tree A[1] and given index </a:t>
            </a:r>
            <a:r>
              <a:rPr lang="en-US" i="1"/>
              <a:t>i</a:t>
            </a:r>
            <a:r>
              <a:rPr lang="en-US"/>
              <a:t> of a node, the indices of its parent, left child and right child can be computed</a:t>
            </a:r>
            <a:br>
              <a:rPr lang="en-US"/>
            </a:br>
            <a:r>
              <a:rPr lang="en-US"/>
              <a:t> 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	PARENT (</a:t>
            </a:r>
            <a:r>
              <a:rPr lang="en-US" i="1"/>
              <a:t>i</a:t>
            </a:r>
            <a:r>
              <a:rPr lang="en-US"/>
              <a:t>)</a:t>
            </a:r>
            <a:br>
              <a:rPr lang="en-US"/>
            </a:br>
            <a:r>
              <a:rPr lang="en-US"/>
              <a:t>        return floor(</a:t>
            </a:r>
            <a:r>
              <a:rPr lang="en-US" i="1"/>
              <a:t>i</a:t>
            </a:r>
            <a:r>
              <a:rPr lang="en-US"/>
              <a:t>/2)</a:t>
            </a:r>
            <a:br>
              <a:rPr lang="en-US"/>
            </a:br>
            <a:r>
              <a:rPr lang="en-US"/>
              <a:t>LEFT (</a:t>
            </a:r>
            <a:r>
              <a:rPr lang="en-US" i="1"/>
              <a:t>i</a:t>
            </a:r>
            <a:r>
              <a:rPr lang="en-US"/>
              <a:t>)</a:t>
            </a:r>
            <a:br>
              <a:rPr lang="en-US"/>
            </a:br>
            <a:r>
              <a:rPr lang="en-US"/>
              <a:t>        return 2</a:t>
            </a:r>
            <a:r>
              <a:rPr lang="en-US" i="1"/>
              <a:t>i</a:t>
            </a:r>
            <a:r>
              <a:rPr lang="en-US"/>
              <a:t/>
            </a:r>
            <a:br>
              <a:rPr lang="en-US"/>
            </a:br>
            <a:r>
              <a:rPr lang="en-US"/>
              <a:t>RIGHT (</a:t>
            </a:r>
            <a:r>
              <a:rPr lang="en-US" i="1"/>
              <a:t>i</a:t>
            </a:r>
            <a:r>
              <a:rPr lang="en-US"/>
              <a:t>)</a:t>
            </a:r>
            <a:br>
              <a:rPr lang="en-US"/>
            </a:br>
            <a:r>
              <a:rPr lang="en-US"/>
              <a:t>        return 2</a:t>
            </a:r>
            <a:r>
              <a:rPr lang="en-US" i="1"/>
              <a:t>i</a:t>
            </a:r>
            <a:r>
              <a:rPr lang="en-US"/>
              <a:t> + 1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2720"/>
            <a:ext cx="8577455" cy="302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773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268700"/>
            <a:ext cx="8570603" cy="36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772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690"/>
            <a:ext cx="8229600" cy="49294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0" y="1030200"/>
            <a:ext cx="8353160" cy="384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367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29" y="1196690"/>
            <a:ext cx="8356209" cy="410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11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0" y="1124680"/>
            <a:ext cx="7489040" cy="523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852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0" y="1052670"/>
            <a:ext cx="6552910" cy="532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35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980660"/>
            <a:ext cx="5832810" cy="546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020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4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0" y="1124680"/>
            <a:ext cx="5206028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743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74" y="1123950"/>
            <a:ext cx="4975652" cy="500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04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Huffman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00" y="1052670"/>
            <a:ext cx="4392610" cy="548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79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Definition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/>
              <a:t>Max Heap</a:t>
            </a:r>
          </a:p>
          <a:p>
            <a:pPr lvl="1" eaLnBrk="1" hangingPunct="1"/>
            <a:r>
              <a:rPr lang="en-US"/>
              <a:t>Store data in ascending order</a:t>
            </a:r>
          </a:p>
          <a:p>
            <a:pPr lvl="1" eaLnBrk="1" hangingPunct="1"/>
            <a:r>
              <a:rPr lang="en-US"/>
              <a:t>Has property of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US"/>
              <a:t>	A[Parent(i)] ≥ A[i]</a:t>
            </a:r>
          </a:p>
          <a:p>
            <a:pPr eaLnBrk="1" hangingPunct="1"/>
            <a:r>
              <a:rPr lang="en-US"/>
              <a:t>Min Heap</a:t>
            </a:r>
          </a:p>
          <a:p>
            <a:pPr lvl="1" eaLnBrk="1" hangingPunct="1"/>
            <a:r>
              <a:rPr lang="en-US"/>
              <a:t>Store data in descending order</a:t>
            </a:r>
          </a:p>
          <a:p>
            <a:pPr lvl="1" eaLnBrk="1" hangingPunct="1"/>
            <a:r>
              <a:rPr lang="en-US"/>
              <a:t>Has property of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US"/>
              <a:t>	A[Parent(i)] ≤ A[i]</a:t>
            </a:r>
          </a:p>
          <a:p>
            <a:pPr lvl="1"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Max Heap Example</a:t>
            </a:r>
          </a:p>
        </p:txBody>
      </p:sp>
      <p:sp>
        <p:nvSpPr>
          <p:cNvPr id="15363" name="Text Box 22"/>
          <p:cNvSpPr txBox="1">
            <a:spLocks noChangeArrowheads="1"/>
          </p:cNvSpPr>
          <p:nvPr/>
        </p:nvSpPr>
        <p:spPr bwMode="auto">
          <a:xfrm>
            <a:off x="4038600" y="480060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5364" name="Text Box 23"/>
          <p:cNvSpPr txBox="1">
            <a:spLocks noChangeArrowheads="1"/>
          </p:cNvSpPr>
          <p:nvPr/>
        </p:nvSpPr>
        <p:spPr bwMode="auto">
          <a:xfrm>
            <a:off x="3124200" y="4800600"/>
            <a:ext cx="4667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5365" name="Text Box 24"/>
          <p:cNvSpPr txBox="1">
            <a:spLocks noChangeArrowheads="1"/>
          </p:cNvSpPr>
          <p:nvPr/>
        </p:nvSpPr>
        <p:spPr bwMode="auto">
          <a:xfrm>
            <a:off x="4495800" y="4800600"/>
            <a:ext cx="31273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5366" name="Text Box 25"/>
          <p:cNvSpPr txBox="1">
            <a:spLocks noChangeArrowheads="1"/>
          </p:cNvSpPr>
          <p:nvPr/>
        </p:nvSpPr>
        <p:spPr bwMode="auto">
          <a:xfrm>
            <a:off x="4800600" y="4800600"/>
            <a:ext cx="31273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5367" name="Text Box 26"/>
          <p:cNvSpPr txBox="1">
            <a:spLocks noChangeArrowheads="1"/>
          </p:cNvSpPr>
          <p:nvPr/>
        </p:nvSpPr>
        <p:spPr bwMode="auto">
          <a:xfrm>
            <a:off x="3581400" y="480060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5368" name="Text Box 25"/>
          <p:cNvSpPr txBox="1">
            <a:spLocks noChangeArrowheads="1"/>
          </p:cNvSpPr>
          <p:nvPr/>
        </p:nvSpPr>
        <p:spPr bwMode="auto">
          <a:xfrm>
            <a:off x="5105400" y="4800600"/>
            <a:ext cx="31273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5369" name="TextBox 50"/>
          <p:cNvSpPr txBox="1">
            <a:spLocks noChangeArrowheads="1"/>
          </p:cNvSpPr>
          <p:nvPr/>
        </p:nvSpPr>
        <p:spPr bwMode="auto">
          <a:xfrm>
            <a:off x="3733800" y="5334000"/>
            <a:ext cx="137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15370" name="Oval 4"/>
          <p:cNvSpPr>
            <a:spLocks noChangeArrowheads="1"/>
          </p:cNvSpPr>
          <p:nvPr/>
        </p:nvSpPr>
        <p:spPr bwMode="auto">
          <a:xfrm>
            <a:off x="4267200" y="160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71" name="Text Box 6"/>
          <p:cNvSpPr txBox="1">
            <a:spLocks noChangeArrowheads="1"/>
          </p:cNvSpPr>
          <p:nvPr/>
        </p:nvSpPr>
        <p:spPr bwMode="auto">
          <a:xfrm>
            <a:off x="4343400" y="16764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5372" name="Oval 7"/>
          <p:cNvSpPr>
            <a:spLocks noChangeArrowheads="1"/>
          </p:cNvSpPr>
          <p:nvPr/>
        </p:nvSpPr>
        <p:spPr bwMode="auto">
          <a:xfrm>
            <a:off x="35052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73" name="Text Box 8"/>
          <p:cNvSpPr txBox="1">
            <a:spLocks noChangeArrowheads="1"/>
          </p:cNvSpPr>
          <p:nvPr/>
        </p:nvSpPr>
        <p:spPr bwMode="auto">
          <a:xfrm>
            <a:off x="3581400" y="2590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5374" name="Oval 9"/>
          <p:cNvSpPr>
            <a:spLocks noChangeArrowheads="1"/>
          </p:cNvSpPr>
          <p:nvPr/>
        </p:nvSpPr>
        <p:spPr bwMode="auto">
          <a:xfrm>
            <a:off x="5105400" y="2514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75" name="Text Box 10"/>
          <p:cNvSpPr txBox="1">
            <a:spLocks noChangeArrowheads="1"/>
          </p:cNvSpPr>
          <p:nvPr/>
        </p:nvSpPr>
        <p:spPr bwMode="auto">
          <a:xfrm>
            <a:off x="5181600" y="2590800"/>
            <a:ext cx="39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5376" name="Oval 11"/>
          <p:cNvSpPr>
            <a:spLocks noChangeArrowheads="1"/>
          </p:cNvSpPr>
          <p:nvPr/>
        </p:nvSpPr>
        <p:spPr bwMode="auto">
          <a:xfrm>
            <a:off x="39624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77" name="Text Box 12"/>
          <p:cNvSpPr txBox="1">
            <a:spLocks noChangeArrowheads="1"/>
          </p:cNvSpPr>
          <p:nvPr/>
        </p:nvSpPr>
        <p:spPr bwMode="auto">
          <a:xfrm>
            <a:off x="4038600" y="3733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5378" name="Oval 13"/>
          <p:cNvSpPr>
            <a:spLocks noChangeArrowheads="1"/>
          </p:cNvSpPr>
          <p:nvPr/>
        </p:nvSpPr>
        <p:spPr bwMode="auto">
          <a:xfrm>
            <a:off x="2819400" y="3733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79" name="Text Box 14"/>
          <p:cNvSpPr txBox="1">
            <a:spLocks noChangeArrowheads="1"/>
          </p:cNvSpPr>
          <p:nvPr/>
        </p:nvSpPr>
        <p:spPr bwMode="auto">
          <a:xfrm>
            <a:off x="2971800" y="38100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5380" name="Oval 15"/>
          <p:cNvSpPr>
            <a:spLocks noChangeArrowheads="1"/>
          </p:cNvSpPr>
          <p:nvPr/>
        </p:nvSpPr>
        <p:spPr bwMode="auto">
          <a:xfrm>
            <a:off x="4724400" y="3657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5381" name="Text Box 16"/>
          <p:cNvSpPr txBox="1">
            <a:spLocks noChangeArrowheads="1"/>
          </p:cNvSpPr>
          <p:nvPr/>
        </p:nvSpPr>
        <p:spPr bwMode="auto">
          <a:xfrm>
            <a:off x="4800600" y="37338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5382" name="Line 17"/>
          <p:cNvSpPr>
            <a:spLocks noChangeShapeType="1"/>
          </p:cNvSpPr>
          <p:nvPr/>
        </p:nvSpPr>
        <p:spPr bwMode="auto">
          <a:xfrm flipH="1">
            <a:off x="39624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383" name="Line 18"/>
          <p:cNvSpPr>
            <a:spLocks noChangeShapeType="1"/>
          </p:cNvSpPr>
          <p:nvPr/>
        </p:nvSpPr>
        <p:spPr bwMode="auto">
          <a:xfrm flipH="1">
            <a:off x="32004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384" name="Line 19"/>
          <p:cNvSpPr>
            <a:spLocks noChangeShapeType="1"/>
          </p:cNvSpPr>
          <p:nvPr/>
        </p:nvSpPr>
        <p:spPr bwMode="auto">
          <a:xfrm>
            <a:off x="3962400" y="30480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385" name="Line 20"/>
          <p:cNvSpPr>
            <a:spLocks noChangeShapeType="1"/>
          </p:cNvSpPr>
          <p:nvPr/>
        </p:nvSpPr>
        <p:spPr bwMode="auto">
          <a:xfrm>
            <a:off x="4800600" y="2057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386" name="Line 21"/>
          <p:cNvSpPr>
            <a:spLocks noChangeShapeType="1"/>
          </p:cNvSpPr>
          <p:nvPr/>
        </p:nvSpPr>
        <p:spPr bwMode="auto">
          <a:xfrm flipH="1">
            <a:off x="5029200" y="30480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Min heap example</a:t>
            </a:r>
          </a:p>
        </p:txBody>
      </p:sp>
      <p:sp>
        <p:nvSpPr>
          <p:cNvPr id="16387" name="Text Box 24"/>
          <p:cNvSpPr txBox="1">
            <a:spLocks noChangeArrowheads="1"/>
          </p:cNvSpPr>
          <p:nvPr/>
        </p:nvSpPr>
        <p:spPr bwMode="auto">
          <a:xfrm>
            <a:off x="4495800" y="525780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6388" name="Text Box 25"/>
          <p:cNvSpPr txBox="1">
            <a:spLocks noChangeArrowheads="1"/>
          </p:cNvSpPr>
          <p:nvPr/>
        </p:nvSpPr>
        <p:spPr bwMode="auto">
          <a:xfrm>
            <a:off x="4191000" y="5257800"/>
            <a:ext cx="3190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6389" name="Text Box 26"/>
          <p:cNvSpPr txBox="1">
            <a:spLocks noChangeArrowheads="1"/>
          </p:cNvSpPr>
          <p:nvPr/>
        </p:nvSpPr>
        <p:spPr bwMode="auto">
          <a:xfrm>
            <a:off x="4953000" y="5257800"/>
            <a:ext cx="4413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6390" name="Text Box 25"/>
          <p:cNvSpPr txBox="1">
            <a:spLocks noChangeArrowheads="1"/>
          </p:cNvSpPr>
          <p:nvPr/>
        </p:nvSpPr>
        <p:spPr bwMode="auto">
          <a:xfrm>
            <a:off x="3657600" y="5257800"/>
            <a:ext cx="5334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6391" name="Text Box 25"/>
          <p:cNvSpPr txBox="1">
            <a:spLocks noChangeArrowheads="1"/>
          </p:cNvSpPr>
          <p:nvPr/>
        </p:nvSpPr>
        <p:spPr bwMode="auto">
          <a:xfrm>
            <a:off x="3352800" y="5257800"/>
            <a:ext cx="31273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6392" name="Text Box 25"/>
          <p:cNvSpPr txBox="1">
            <a:spLocks noChangeArrowheads="1"/>
          </p:cNvSpPr>
          <p:nvPr/>
        </p:nvSpPr>
        <p:spPr bwMode="auto">
          <a:xfrm>
            <a:off x="3048000" y="5257800"/>
            <a:ext cx="3190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6393" name="TextBox 43"/>
          <p:cNvSpPr txBox="1">
            <a:spLocks noChangeArrowheads="1"/>
          </p:cNvSpPr>
          <p:nvPr/>
        </p:nvSpPr>
        <p:spPr bwMode="auto">
          <a:xfrm>
            <a:off x="4038600" y="5715000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Array A</a:t>
            </a:r>
          </a:p>
        </p:txBody>
      </p:sp>
      <p:sp>
        <p:nvSpPr>
          <p:cNvPr id="16394" name="Oval 4"/>
          <p:cNvSpPr>
            <a:spLocks noChangeArrowheads="1"/>
          </p:cNvSpPr>
          <p:nvPr/>
        </p:nvSpPr>
        <p:spPr bwMode="auto">
          <a:xfrm>
            <a:off x="4191000" y="1676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395" name="Text Box 6"/>
          <p:cNvSpPr txBox="1">
            <a:spLocks noChangeArrowheads="1"/>
          </p:cNvSpPr>
          <p:nvPr/>
        </p:nvSpPr>
        <p:spPr bwMode="auto">
          <a:xfrm>
            <a:off x="4267200" y="17526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6396" name="Oval 7"/>
          <p:cNvSpPr>
            <a:spLocks noChangeArrowheads="1"/>
          </p:cNvSpPr>
          <p:nvPr/>
        </p:nvSpPr>
        <p:spPr bwMode="auto">
          <a:xfrm>
            <a:off x="34290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397" name="Text Box 8"/>
          <p:cNvSpPr txBox="1">
            <a:spLocks noChangeArrowheads="1"/>
          </p:cNvSpPr>
          <p:nvPr/>
        </p:nvSpPr>
        <p:spPr bwMode="auto">
          <a:xfrm>
            <a:off x="3505200" y="2667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4</a:t>
            </a:r>
          </a:p>
        </p:txBody>
      </p:sp>
      <p:sp>
        <p:nvSpPr>
          <p:cNvPr id="16398" name="Oval 9"/>
          <p:cNvSpPr>
            <a:spLocks noChangeArrowheads="1"/>
          </p:cNvSpPr>
          <p:nvPr/>
        </p:nvSpPr>
        <p:spPr bwMode="auto">
          <a:xfrm>
            <a:off x="5029200" y="2590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399" name="Text Box 10"/>
          <p:cNvSpPr txBox="1">
            <a:spLocks noChangeArrowheads="1"/>
          </p:cNvSpPr>
          <p:nvPr/>
        </p:nvSpPr>
        <p:spPr bwMode="auto">
          <a:xfrm>
            <a:off x="5105400" y="2667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16</a:t>
            </a:r>
          </a:p>
        </p:txBody>
      </p:sp>
      <p:sp>
        <p:nvSpPr>
          <p:cNvPr id="16400" name="Oval 11"/>
          <p:cNvSpPr>
            <a:spLocks noChangeArrowheads="1"/>
          </p:cNvSpPr>
          <p:nvPr/>
        </p:nvSpPr>
        <p:spPr bwMode="auto">
          <a:xfrm>
            <a:off x="3886200" y="3733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401" name="Text Box 12"/>
          <p:cNvSpPr txBox="1">
            <a:spLocks noChangeArrowheads="1"/>
          </p:cNvSpPr>
          <p:nvPr/>
        </p:nvSpPr>
        <p:spPr bwMode="auto">
          <a:xfrm>
            <a:off x="3962400" y="3810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12</a:t>
            </a:r>
          </a:p>
        </p:txBody>
      </p:sp>
      <p:sp>
        <p:nvSpPr>
          <p:cNvPr id="16402" name="Oval 13"/>
          <p:cNvSpPr>
            <a:spLocks noChangeArrowheads="1"/>
          </p:cNvSpPr>
          <p:nvPr/>
        </p:nvSpPr>
        <p:spPr bwMode="auto">
          <a:xfrm>
            <a:off x="2743200" y="3810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403" name="Text Box 14"/>
          <p:cNvSpPr txBox="1">
            <a:spLocks noChangeArrowheads="1"/>
          </p:cNvSpPr>
          <p:nvPr/>
        </p:nvSpPr>
        <p:spPr bwMode="auto">
          <a:xfrm>
            <a:off x="2895600" y="38862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7</a:t>
            </a:r>
          </a:p>
        </p:txBody>
      </p:sp>
      <p:sp>
        <p:nvSpPr>
          <p:cNvPr id="16404" name="Oval 15"/>
          <p:cNvSpPr>
            <a:spLocks noChangeArrowheads="1"/>
          </p:cNvSpPr>
          <p:nvPr/>
        </p:nvSpPr>
        <p:spPr bwMode="auto">
          <a:xfrm>
            <a:off x="4648200" y="3733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16405" name="Text Box 16"/>
          <p:cNvSpPr txBox="1">
            <a:spLocks noChangeArrowheads="1"/>
          </p:cNvSpPr>
          <p:nvPr/>
        </p:nvSpPr>
        <p:spPr bwMode="auto">
          <a:xfrm>
            <a:off x="4724400" y="3810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latin typeface="Century Schoolbook" pitchFamily="18" charset="0"/>
              </a:rPr>
              <a:t>19</a:t>
            </a:r>
          </a:p>
        </p:txBody>
      </p:sp>
      <p:sp>
        <p:nvSpPr>
          <p:cNvPr id="16406" name="Line 17"/>
          <p:cNvSpPr>
            <a:spLocks noChangeShapeType="1"/>
          </p:cNvSpPr>
          <p:nvPr/>
        </p:nvSpPr>
        <p:spPr bwMode="auto">
          <a:xfrm flipH="1">
            <a:off x="3886200" y="2133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407" name="Line 18"/>
          <p:cNvSpPr>
            <a:spLocks noChangeShapeType="1"/>
          </p:cNvSpPr>
          <p:nvPr/>
        </p:nvSpPr>
        <p:spPr bwMode="auto">
          <a:xfrm flipH="1">
            <a:off x="3124200" y="31242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408" name="Line 19"/>
          <p:cNvSpPr>
            <a:spLocks noChangeShapeType="1"/>
          </p:cNvSpPr>
          <p:nvPr/>
        </p:nvSpPr>
        <p:spPr bwMode="auto">
          <a:xfrm>
            <a:off x="3886200" y="3124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409" name="Line 20"/>
          <p:cNvSpPr>
            <a:spLocks noChangeShapeType="1"/>
          </p:cNvSpPr>
          <p:nvPr/>
        </p:nvSpPr>
        <p:spPr bwMode="auto">
          <a:xfrm>
            <a:off x="4724400" y="2133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410" name="Line 21"/>
          <p:cNvSpPr>
            <a:spLocks noChangeShapeType="1"/>
          </p:cNvSpPr>
          <p:nvPr/>
        </p:nvSpPr>
        <p:spPr bwMode="auto">
          <a:xfrm flipH="1">
            <a:off x="4953000" y="3124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2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3CE5A4-E1FB-468E-BB07-E4C717B89ADA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Adding/Deleting Nodes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838" y="1252538"/>
            <a:ext cx="8229600" cy="53006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tx1"/>
                </a:solidFill>
              </a:rPr>
              <a:t>New nodes are always inserted at the bottom level (left to right)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tx1"/>
                </a:solidFill>
              </a:rPr>
              <a:t>Nodes are removed from the bottom level (right to left)</a:t>
            </a:r>
          </a:p>
        </p:txBody>
      </p:sp>
      <p:pic>
        <p:nvPicPr>
          <p:cNvPr id="4966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3308350"/>
            <a:ext cx="5319712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6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1429</Words>
  <Application>Microsoft Office PowerPoint</Application>
  <PresentationFormat>On-screen Show (4:3)</PresentationFormat>
  <Paragraphs>679</Paragraphs>
  <Slides>60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1_Custom Design</vt:lpstr>
      <vt:lpstr>Custom Design</vt:lpstr>
      <vt:lpstr>Slipstream</vt:lpstr>
      <vt:lpstr>Office Theme</vt:lpstr>
      <vt:lpstr>3_Office Theme</vt:lpstr>
      <vt:lpstr>1_Default Design</vt:lpstr>
      <vt:lpstr>Oriel</vt:lpstr>
      <vt:lpstr>1_Slipstream</vt:lpstr>
      <vt:lpstr>Paint Shop Pro Image</vt:lpstr>
      <vt:lpstr>Data Structures  ICT-1211  Information and Communication Technology</vt:lpstr>
      <vt:lpstr>TREES</vt:lpstr>
      <vt:lpstr>The Heap Data Structure</vt:lpstr>
      <vt:lpstr>Array Representation of Heaps</vt:lpstr>
      <vt:lpstr>Heap</vt:lpstr>
      <vt:lpstr>Definition</vt:lpstr>
      <vt:lpstr>Max Heap Example</vt:lpstr>
      <vt:lpstr>Min heap example</vt:lpstr>
      <vt:lpstr>Adding/Deleting Nodes</vt:lpstr>
      <vt:lpstr>Operations on Heaps</vt:lpstr>
      <vt:lpstr>Maintaining the Heap Property</vt:lpstr>
      <vt:lpstr>Example</vt:lpstr>
      <vt:lpstr>Insertion</vt:lpstr>
      <vt:lpstr>PowerPoint Presentation</vt:lpstr>
      <vt:lpstr>Deletion</vt:lpstr>
      <vt:lpstr>Heap Sort</vt:lpstr>
      <vt:lpstr>Procedures on Heap</vt:lpstr>
      <vt:lpstr>Maintaining the Heap Property</vt:lpstr>
      <vt:lpstr>Building a Heap</vt:lpstr>
      <vt:lpstr>Example:         A</vt:lpstr>
      <vt:lpstr>Heapsort</vt:lpstr>
      <vt:lpstr>Alg: HEAPSORT(A)</vt:lpstr>
      <vt:lpstr>PowerPoint Presentation</vt:lpstr>
      <vt:lpstr>PowerPoint Presentation</vt:lpstr>
      <vt:lpstr>Heap Sort</vt:lpstr>
      <vt:lpstr>Example of Heap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Heap sort</vt:lpstr>
      <vt:lpstr> Heap sort</vt:lpstr>
      <vt:lpstr> Heap sort</vt:lpstr>
      <vt:lpstr> Heap sort</vt:lpstr>
      <vt:lpstr> Heap sort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 Huffman Algorithm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AION</cp:lastModifiedBy>
  <cp:revision>750</cp:revision>
  <dcterms:created xsi:type="dcterms:W3CDTF">2006-08-30T10:11:05Z</dcterms:created>
  <dcterms:modified xsi:type="dcterms:W3CDTF">2024-11-14T02:03:58Z</dcterms:modified>
</cp:coreProperties>
</file>